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2" r:id="rId2"/>
    <p:sldId id="365" r:id="rId3"/>
    <p:sldId id="390" r:id="rId4"/>
    <p:sldId id="392" r:id="rId5"/>
    <p:sldId id="320" r:id="rId6"/>
    <p:sldId id="307" r:id="rId7"/>
    <p:sldId id="309" r:id="rId8"/>
    <p:sldId id="325" r:id="rId9"/>
    <p:sldId id="326" r:id="rId10"/>
    <p:sldId id="328" r:id="rId11"/>
    <p:sldId id="285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7" r:id="rId20"/>
    <p:sldId id="338" r:id="rId21"/>
    <p:sldId id="345" r:id="rId22"/>
    <p:sldId id="346" r:id="rId23"/>
    <p:sldId id="348" r:id="rId24"/>
    <p:sldId id="350" r:id="rId25"/>
    <p:sldId id="351" r:id="rId26"/>
    <p:sldId id="368" r:id="rId27"/>
    <p:sldId id="369" r:id="rId28"/>
    <p:sldId id="370" r:id="rId29"/>
    <p:sldId id="371" r:id="rId30"/>
    <p:sldId id="372" r:id="rId31"/>
    <p:sldId id="352" r:id="rId32"/>
    <p:sldId id="375" r:id="rId33"/>
    <p:sldId id="376" r:id="rId34"/>
    <p:sldId id="377" r:id="rId35"/>
    <p:sldId id="378" r:id="rId36"/>
    <p:sldId id="379" r:id="rId37"/>
    <p:sldId id="380" r:id="rId38"/>
    <p:sldId id="384" r:id="rId39"/>
    <p:sldId id="386" r:id="rId40"/>
    <p:sldId id="353" r:id="rId41"/>
    <p:sldId id="359" r:id="rId42"/>
    <p:sldId id="361" r:id="rId43"/>
    <p:sldId id="395" r:id="rId44"/>
    <p:sldId id="394" r:id="rId4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983"/>
    <a:srgbClr val="FFFFFF"/>
    <a:srgbClr val="B3B5A7"/>
    <a:srgbClr val="CDCFC4"/>
    <a:srgbClr val="000000"/>
    <a:srgbClr val="DD8694"/>
    <a:srgbClr val="822433"/>
    <a:srgbClr val="002839"/>
    <a:srgbClr val="8D98A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napToGrid="0" showGuides="1">
      <p:cViewPr varScale="1">
        <p:scale>
          <a:sx n="75" d="100"/>
          <a:sy n="75" d="100"/>
        </p:scale>
        <p:origin x="8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39125-E041-4209-9BF8-3A0BAF0EB11C}" type="datetimeFigureOut">
              <a:rPr lang="da-DK" smtClean="0"/>
              <a:t>21-10-2019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DFC0E-6510-431B-B4D8-0FCC62F41B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8144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3272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3382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4547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8514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1142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7351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4688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4262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0144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412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687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8659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1629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6647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9179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7955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Illustration</a:t>
            </a:r>
            <a:r>
              <a:rPr lang="da-DK" baseline="0" dirty="0" smtClean="0"/>
              <a:t> af </a:t>
            </a:r>
            <a:r>
              <a:rPr lang="da-DK" baseline="0" dirty="0" err="1" smtClean="0"/>
              <a:t>nicer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0A70-6A35-4883-91AF-53441A1D18EF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266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2400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69359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4477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1586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1391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dsholder til no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da-DK" sz="900" dirty="0">
              <a:solidFill>
                <a:schemeClr val="accent6"/>
              </a:solidFill>
            </a:endParaRPr>
          </a:p>
        </p:txBody>
      </p:sp>
      <p:sp>
        <p:nvSpPr>
          <p:cNvPr id="25604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71785"/>
            <a:fld id="{5B5C793E-B5F6-4D4C-88FF-327AFD5A18AD}" type="slidenum">
              <a:rPr lang="da-DK" smtClean="0"/>
              <a:pPr defTabSz="871785"/>
              <a:t>3</a:t>
            </a:fld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936439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4086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8371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2385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224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52401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3555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Ankomstsituationen fra koblingszonen med NAU til venstre mod</a:t>
            </a:r>
            <a:r>
              <a:rPr lang="da-DK" baseline="0" dirty="0" smtClean="0"/>
              <a:t> kobling af ambulatoriehus.</a:t>
            </a:r>
          </a:p>
          <a:p>
            <a:r>
              <a:rPr lang="da-DK" baseline="0" dirty="0" smtClean="0"/>
              <a:t>Gangbro til sengeliggende patienter – som kobler bygningen sammen med NAU på dette niveau. </a:t>
            </a:r>
          </a:p>
          <a:p>
            <a:r>
              <a:rPr lang="da-DK" baseline="0" dirty="0" smtClean="0"/>
              <a:t>Kigger ind i bygningen ude fra koblingszonen.</a:t>
            </a:r>
          </a:p>
          <a:p>
            <a:endParaRPr lang="da-DK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hele forløbet har vi haft involveret en stor gruppe af de kommende brugere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 centeret med bred repræsentation fra ift. de forskellige faggrupper samt patienter og pårørende i gruppen – både unge og ældre - input ift. hvad vi skal være opmærksomme på set fra patientens perspektiv.</a:t>
            </a:r>
          </a:p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8387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Patient-</a:t>
            </a:r>
            <a:r>
              <a:rPr lang="da-DK" baseline="0" dirty="0" smtClean="0"/>
              <a:t> og pårørenderepræsentanter har haft særlig fokus på:</a:t>
            </a:r>
          </a:p>
          <a:p>
            <a:endParaRPr lang="da-DK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sng" dirty="0" err="1" smtClean="0"/>
              <a:t>Væreområder</a:t>
            </a:r>
            <a:r>
              <a:rPr lang="da-DK" u="sng" dirty="0" smtClean="0"/>
              <a:t> (”et sted man har lyst til at være/opholde sig og ikke kun som et kort venteområde”):</a:t>
            </a:r>
            <a:r>
              <a:rPr lang="da-DK" u="sng" baseline="0" dirty="0" smtClean="0"/>
              <a:t> </a:t>
            </a:r>
            <a:r>
              <a:rPr lang="da-DK" dirty="0" smtClean="0"/>
              <a:t>Lagt vægt på ”</a:t>
            </a:r>
            <a:r>
              <a:rPr lang="da-DK" dirty="0" err="1" smtClean="0"/>
              <a:t>hjemmelighed</a:t>
            </a:r>
            <a:r>
              <a:rPr lang="da-DK" dirty="0" smtClean="0"/>
              <a:t>”/</a:t>
            </a:r>
            <a:r>
              <a:rPr lang="da-DK" baseline="0" dirty="0" smtClean="0"/>
              <a:t> nedtoning af det kliniske.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stor del af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diabtetikerne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ikke sig selv som syge.</a:t>
            </a:r>
            <a:r>
              <a:rPr lang="da-DK" baseline="0" dirty="0" smtClean="0"/>
              <a:t> Ser gerne </a:t>
            </a:r>
            <a:r>
              <a:rPr lang="da-DK" baseline="0" dirty="0" err="1" smtClean="0"/>
              <a:t>væreområderne</a:t>
            </a:r>
            <a:r>
              <a:rPr lang="da-DK" baseline="0" dirty="0" smtClean="0"/>
              <a:t> indrettet – det gælder generelt ift. bygningen -  så mulighed for at tilgodese de mange forskellige patientkategorier der vil komme i bygningen – børn – legeområder- unge loungemiljø, ældre, svagt gående/svagtseende, noget appellerer til fortrolighed/mulighed for at trække sig tilbage, andet appellerer til fællesskab og samvær. Gerne et område, hvor der er mulighed for at patientforeningen kan indrette sig.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sng" baseline="0" dirty="0" smtClean="0"/>
              <a:t>Patientcafé</a:t>
            </a:r>
            <a:r>
              <a:rPr lang="da-DK" baseline="0" dirty="0" smtClean="0"/>
              <a:t>: hvor der er mulighed for at mødes i mere uformelle omgivelser til drikke en kop kaffe, mulighed for at købe mad inde i bygningen.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Konsultationsrum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patienterne vil gerne i dialog/inddrages – drøftelser om hvordan indrettet konsultationsrum – bære mere præg af samtale omkring et bord/mere inddragende end at side foran en læge som ser på en skærm - ser på samme skærm og tager en samtale.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Grønne gårdhaver/tagterrasser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mulighed for at kunne komme ud på alle etager og trække noget frisk luft</a:t>
            </a:r>
          </a:p>
          <a:p>
            <a:endParaRPr lang="da-DK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9107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5941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953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998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2276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0745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6108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05731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5195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395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8569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91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4293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932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imaryColor"/>
          <p:cNvSpPr/>
          <p:nvPr userDrawn="1"/>
        </p:nvSpPr>
        <p:spPr>
          <a:xfrm>
            <a:off x="0" y="-1"/>
            <a:ext cx="12192000" cy="6854825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11" name="SecondaryColor"/>
          <p:cNvSpPr/>
          <p:nvPr userDrawn="1"/>
        </p:nvSpPr>
        <p:spPr>
          <a:xfrm>
            <a:off x="0" y="5475600"/>
            <a:ext cx="12192002" cy="1382400"/>
          </a:xfrm>
          <a:prstGeom prst="rect">
            <a:avLst/>
          </a:prstGeom>
          <a:solidFill>
            <a:srgbClr val="002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16" name="Femte element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"/>
          <a:stretch/>
        </p:blipFill>
        <p:spPr>
          <a:xfrm>
            <a:off x="3021340" y="45958"/>
            <a:ext cx="8883323" cy="5380808"/>
          </a:xfrm>
          <a:prstGeom prst="rect">
            <a:avLst/>
          </a:prstGeom>
        </p:spPr>
      </p:pic>
      <p:sp>
        <p:nvSpPr>
          <p:cNvPr id="12" name="Institutlinje"/>
          <p:cNvSpPr/>
          <p:nvPr userDrawn="1"/>
        </p:nvSpPr>
        <p:spPr>
          <a:xfrm>
            <a:off x="0" y="5420181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65176" y="5822388"/>
            <a:ext cx="6408510" cy="665532"/>
          </a:xfrm>
        </p:spPr>
        <p:txBody>
          <a:bodyPr anchor="t" anchorCtr="0"/>
          <a:lstStyle>
            <a:lvl1pPr algn="l">
              <a:lnSpc>
                <a:spcPct val="11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760939" y="6489700"/>
            <a:ext cx="2820461" cy="365125"/>
          </a:xfrm>
        </p:spPr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4038600" y="6489700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4" name="(n) 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571522"/>
            <a:ext cx="615927" cy="615927"/>
          </a:xfrm>
          <a:prstGeom prst="rect">
            <a:avLst/>
          </a:prstGeom>
        </p:spPr>
      </p:pic>
      <p:sp>
        <p:nvSpPr>
          <p:cNvPr id="10" name="LogoPPT"/>
          <p:cNvSpPr/>
          <p:nvPr userDrawn="1"/>
        </p:nvSpPr>
        <p:spPr>
          <a:xfrm>
            <a:off x="9421200" y="5810400"/>
            <a:ext cx="24336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7" name="LogoPPT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84" y="5810400"/>
            <a:ext cx="381211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forside - bille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00400"/>
          </a:xfrm>
          <a:solidFill>
            <a:schemeClr val="bg1"/>
          </a:solidFill>
        </p:spPr>
        <p:txBody>
          <a:bodyPr lIns="3996000" tIns="0" rIns="0" anchor="ctr" anchorCtr="0"/>
          <a:lstStyle>
            <a:lvl1pPr marL="0" indent="0" algn="ctr">
              <a:buNone/>
              <a:defRPr sz="1800" baseline="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9" y="1357312"/>
            <a:ext cx="10656362" cy="1910143"/>
          </a:xfrm>
        </p:spPr>
        <p:txBody>
          <a:bodyPr/>
          <a:lstStyle>
            <a:lvl1pPr>
              <a:defRPr sz="6600" spc="600" baseline="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indhold 2"/>
          <p:cNvSpPr>
            <a:spLocks noGrp="1"/>
          </p:cNvSpPr>
          <p:nvPr>
            <p:ph sz="quarter" idx="13"/>
          </p:nvPr>
        </p:nvSpPr>
        <p:spPr>
          <a:xfrm>
            <a:off x="765176" y="3560064"/>
            <a:ext cx="10652124" cy="2734374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14" name="(n)W"/>
          <p:cNvSpPr>
            <a:spLocks noGrp="1"/>
          </p:cNvSpPr>
          <p:nvPr>
            <p:ph type="body" sz="quarter" idx="15" hasCustomPrompt="1"/>
          </p:nvPr>
        </p:nvSpPr>
        <p:spPr>
          <a:xfrm>
            <a:off x="151200" y="150990"/>
            <a:ext cx="615600" cy="61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83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forside - femte el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34" name="Billed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42" y="1155799"/>
            <a:ext cx="5746539" cy="5394127"/>
          </a:xfrm>
          <a:prstGeom prst="rect">
            <a:avLst/>
          </a:prstGeom>
        </p:spPr>
      </p:pic>
      <p:sp>
        <p:nvSpPr>
          <p:cNvPr id="12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55606" y="1659452"/>
            <a:ext cx="7416000" cy="2168975"/>
          </a:xfrm>
        </p:spPr>
        <p:txBody>
          <a:bodyPr anchor="b"/>
          <a:lstStyle>
            <a:lvl1pPr>
              <a:defRPr sz="4500" spc="450" baseline="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765174" y="3831570"/>
            <a:ext cx="7416000" cy="1202158"/>
          </a:xfrm>
        </p:spPr>
        <p:txBody>
          <a:bodyPr/>
          <a:lstStyle>
            <a:lvl1pPr marL="0" indent="0">
              <a:buNone/>
              <a:defRPr sz="2400" i="1" spc="200" baseline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5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- femte el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34" name="Billed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3" y="75272"/>
            <a:ext cx="6991093" cy="4940118"/>
          </a:xfrm>
          <a:prstGeom prst="rect">
            <a:avLst/>
          </a:prstGeom>
        </p:spPr>
      </p:pic>
      <p:sp>
        <p:nvSpPr>
          <p:cNvPr id="1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3345937"/>
            <a:ext cx="5508099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8" name="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989826" y="4550252"/>
            <a:ext cx="9428000" cy="1912444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i="1" spc="200" baseline="0">
                <a:solidFill>
                  <a:srgbClr val="FFFFFF"/>
                </a:solidFill>
              </a:defRPr>
            </a:lvl1pPr>
            <a:lvl2pPr marL="187200" indent="-187200">
              <a:defRPr sz="2000">
                <a:solidFill>
                  <a:srgbClr val="FFFFFF"/>
                </a:solidFill>
              </a:defRPr>
            </a:lvl2pPr>
            <a:lvl3pPr marL="367200" indent="-180000">
              <a:defRPr sz="1800"/>
            </a:lvl3pPr>
            <a:lvl4pPr marL="540000" indent="-172800">
              <a:defRPr sz="1600"/>
            </a:lvl4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5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" b="7163"/>
          <a:stretch/>
        </p:blipFill>
        <p:spPr>
          <a:xfrm>
            <a:off x="6880143" y="2199409"/>
            <a:ext cx="5305995" cy="4595091"/>
          </a:xfrm>
          <a:prstGeom prst="rect">
            <a:avLst/>
          </a:prstGeom>
        </p:spPr>
      </p:pic>
      <p:sp>
        <p:nvSpPr>
          <p:cNvPr id="6" name="Title"/>
          <p:cNvSpPr>
            <a:spLocks noGrp="1"/>
          </p:cNvSpPr>
          <p:nvPr>
            <p:ph type="title"/>
          </p:nvPr>
        </p:nvSpPr>
        <p:spPr>
          <a:xfrm>
            <a:off x="759600" y="3344400"/>
            <a:ext cx="5508000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1" name="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989826" y="4550252"/>
            <a:ext cx="9428000" cy="1912444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i="1" spc="200" baseline="0">
                <a:solidFill>
                  <a:srgbClr val="FFFFFF"/>
                </a:solidFill>
              </a:defRPr>
            </a:lvl1pPr>
            <a:lvl2pPr marL="187200" indent="-187200">
              <a:defRPr sz="2000">
                <a:solidFill>
                  <a:srgbClr val="FFFFFF"/>
                </a:solidFill>
              </a:defRPr>
            </a:lvl2pPr>
            <a:lvl3pPr marL="367200" indent="-180000">
              <a:defRPr sz="1800"/>
            </a:lvl3pPr>
            <a:lvl4pPr marL="540000" indent="-172800">
              <a:defRPr sz="1600"/>
            </a:lvl4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2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49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vid baggrund"/>
          <p:cNvSpPr/>
          <p:nvPr userDrawn="1"/>
        </p:nvSpPr>
        <p:spPr>
          <a:xfrm>
            <a:off x="0" y="0"/>
            <a:ext cx="12192000" cy="68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7" name="Pladsholder til dato 6" hidden="1"/>
          <p:cNvSpPr>
            <a:spLocks noGrp="1"/>
          </p:cNvSpPr>
          <p:nvPr>
            <p:ph type="dt" sz="half" idx="10"/>
          </p:nvPr>
        </p:nvSpPr>
        <p:spPr>
          <a:xfrm>
            <a:off x="838200" y="7118350"/>
            <a:ext cx="2743200" cy="365125"/>
          </a:xfrm>
        </p:spPr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1"/>
          </p:nvPr>
        </p:nvSpPr>
        <p:spPr>
          <a:xfrm>
            <a:off x="4038600" y="7118350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7118350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1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00400"/>
          </a:xfrm>
          <a:noFill/>
        </p:spPr>
        <p:txBody>
          <a:bodyPr tIns="648000" anchor="ctr" anchorCtr="0"/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0" name="(n)W"/>
          <p:cNvSpPr>
            <a:spLocks noGrp="1"/>
          </p:cNvSpPr>
          <p:nvPr>
            <p:ph type="body" sz="quarter" idx="15" hasCustomPrompt="1"/>
          </p:nvPr>
        </p:nvSpPr>
        <p:spPr>
          <a:xfrm>
            <a:off x="151200" y="150990"/>
            <a:ext cx="615600" cy="61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768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39" name="Billed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96" y="-6435"/>
            <a:ext cx="5165535" cy="4355940"/>
          </a:xfrm>
          <a:prstGeom prst="rect">
            <a:avLst/>
          </a:prstGeom>
        </p:spPr>
      </p:pic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40" name="(n)W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  <p:sp>
        <p:nvSpPr>
          <p:cNvPr id="26" name="USR_DirectPhone" hidden="1"/>
          <p:cNvSpPr/>
          <p:nvPr userDrawn="1"/>
        </p:nvSpPr>
        <p:spPr>
          <a:xfrm>
            <a:off x="757647" y="5979081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+4530338283</a:t>
            </a:r>
            <a:endParaRPr lang="da-DK" sz="2400" dirty="0"/>
          </a:p>
        </p:txBody>
      </p:sp>
      <p:sp>
        <p:nvSpPr>
          <p:cNvPr id="27" name="USR_Email" hidden="1"/>
          <p:cNvSpPr/>
          <p:nvPr userDrawn="1"/>
        </p:nvSpPr>
        <p:spPr>
          <a:xfrm>
            <a:off x="765175" y="5487560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heland@rn.dk</a:t>
            </a:r>
            <a:endParaRPr lang="da-DK" sz="2400" dirty="0"/>
          </a:p>
        </p:txBody>
      </p:sp>
      <p:sp>
        <p:nvSpPr>
          <p:cNvPr id="32" name="USR_Unit" hidden="1"/>
          <p:cNvSpPr/>
          <p:nvPr userDrawn="1"/>
        </p:nvSpPr>
        <p:spPr>
          <a:xfrm>
            <a:off x="765175" y="4996037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da-DK" sz="2400" dirty="0"/>
          </a:p>
        </p:txBody>
      </p:sp>
      <p:sp>
        <p:nvSpPr>
          <p:cNvPr id="35" name="USR_Speciality" hidden="1"/>
          <p:cNvSpPr/>
          <p:nvPr userDrawn="1"/>
        </p:nvSpPr>
        <p:spPr>
          <a:xfrm>
            <a:off x="765175" y="4504514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da-DK" sz="2400" dirty="0"/>
          </a:p>
        </p:txBody>
      </p:sp>
      <p:sp>
        <p:nvSpPr>
          <p:cNvPr id="36" name="USR_Department" hidden="1"/>
          <p:cNvSpPr/>
          <p:nvPr userDrawn="1"/>
        </p:nvSpPr>
        <p:spPr>
          <a:xfrm>
            <a:off x="765175" y="4012991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Plan og Struktur</a:t>
            </a:r>
            <a:endParaRPr lang="da-DK" sz="2400" dirty="0"/>
          </a:p>
        </p:txBody>
      </p:sp>
      <p:sp>
        <p:nvSpPr>
          <p:cNvPr id="37" name="SD_OFF_Institute" hidden="1"/>
          <p:cNvSpPr/>
          <p:nvPr userDrawn="1"/>
        </p:nvSpPr>
        <p:spPr>
          <a:xfrm>
            <a:off x="765175" y="3521468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Nyt Aalborg Universitetshospital</a:t>
            </a:r>
            <a:endParaRPr lang="da-DK" sz="2400" dirty="0"/>
          </a:p>
        </p:txBody>
      </p:sp>
      <p:sp>
        <p:nvSpPr>
          <p:cNvPr id="25" name="SD_VAR_HEADER"/>
          <p:cNvSpPr/>
          <p:nvPr userDrawn="1">
            <p:custDataLst>
              <p:tags r:id="rId1"/>
            </p:custDataLst>
          </p:nvPr>
        </p:nvSpPr>
        <p:spPr>
          <a:xfrm>
            <a:off x="765175" y="3444467"/>
            <a:ext cx="10660180" cy="277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ct val="135000"/>
              </a:lnSpc>
              <a:spcAft>
                <a:spcPts val="0"/>
              </a:spcAft>
            </a:pPr>
            <a:r>
              <a:rPr lang="da-DK" sz="2400" smtClean="0">
                <a:solidFill>
                  <a:srgbClr val="FFFFFF"/>
                </a:solidFill>
              </a:rPr>
              <a:t>Nyt Aalborg Universitetshospital</a:t>
            </a:r>
            <a:br>
              <a:rPr lang="da-DK" sz="2400" smtClean="0">
                <a:solidFill>
                  <a:srgbClr val="FFFFFF"/>
                </a:solidFill>
              </a:rPr>
            </a:br>
            <a:r>
              <a:rPr lang="da-DK" sz="2400" smtClean="0">
                <a:solidFill>
                  <a:srgbClr val="FFFFFF"/>
                </a:solidFill>
              </a:rPr>
              <a:t>Plan og Struktur</a:t>
            </a:r>
            <a:br>
              <a:rPr lang="da-DK" sz="2400" smtClean="0">
                <a:solidFill>
                  <a:srgbClr val="FFFFFF"/>
                </a:solidFill>
              </a:rPr>
            </a:br>
            <a:r>
              <a:rPr lang="da-DK" sz="2400" smtClean="0">
                <a:solidFill>
                  <a:srgbClr val="FFFFFF"/>
                </a:solidFill>
              </a:rPr>
              <a:t>heland@rn.dk</a:t>
            </a:r>
            <a:br>
              <a:rPr lang="da-DK" sz="2400" smtClean="0">
                <a:solidFill>
                  <a:srgbClr val="FFFFFF"/>
                </a:solidFill>
              </a:rPr>
            </a:br>
            <a:r>
              <a:rPr lang="da-DK" sz="2400" smtClean="0">
                <a:solidFill>
                  <a:srgbClr val="FFFFFF"/>
                </a:solidFill>
              </a:rPr>
              <a:t>+4530338283</a:t>
            </a:r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42" name="USR_name"/>
          <p:cNvSpPr/>
          <p:nvPr userDrawn="1"/>
        </p:nvSpPr>
        <p:spPr>
          <a:xfrm>
            <a:off x="765175" y="2660470"/>
            <a:ext cx="10660180" cy="751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algn="l"/>
            <a:r>
              <a:rPr lang="da-DK" sz="5000" b="1" cap="all" spc="500" baseline="0" smtClean="0">
                <a:solidFill>
                  <a:srgbClr val="FFFFFF"/>
                </a:solidFill>
              </a:rPr>
              <a:t>Helle Andersen</a:t>
            </a:r>
            <a:endParaRPr lang="da-DK" sz="5000" b="1" cap="all" spc="500" baseline="0" dirty="0">
              <a:solidFill>
                <a:srgbClr val="FFFFFF"/>
              </a:solidFill>
            </a:endParaRPr>
          </a:p>
        </p:txBody>
      </p:sp>
      <p:sp>
        <p:nvSpPr>
          <p:cNvPr id="41" name="USR_Title"/>
          <p:cNvSpPr/>
          <p:nvPr userDrawn="1"/>
        </p:nvSpPr>
        <p:spPr>
          <a:xfrm>
            <a:off x="765175" y="2218761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>
                <a:solidFill>
                  <a:srgbClr val="FFFFFF"/>
                </a:solidFill>
              </a:rPr>
              <a:t>Planlægningsmedarbejder</a:t>
            </a:r>
            <a:endParaRPr lang="da-DK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err="1" smtClean="0"/>
              <a:t>Second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err="1" smtClean="0"/>
              <a:t>Third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err="1" smtClean="0"/>
              <a:t>Fifth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7841E-5726-4D5A-BEB9-108A475D854B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1004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indhold - far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15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7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6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5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indhold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dhold - femte el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8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7" name="Title"/>
          <p:cNvSpPr>
            <a:spLocks noGrp="1"/>
          </p:cNvSpPr>
          <p:nvPr>
            <p:ph type="title"/>
          </p:nvPr>
        </p:nvSpPr>
        <p:spPr>
          <a:xfrm>
            <a:off x="760939" y="356552"/>
            <a:ext cx="8152874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765175" y="1638696"/>
            <a:ext cx="6984000" cy="482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6" name="Billede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47" y="968429"/>
            <a:ext cx="4870271" cy="4955993"/>
          </a:xfrm>
          <a:prstGeom prst="rect">
            <a:avLst/>
          </a:prstGeom>
        </p:spPr>
      </p:pic>
      <p:pic>
        <p:nvPicPr>
          <p:cNvPr id="37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17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2 indhold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5175" y="1638696"/>
            <a:ext cx="5148264" cy="482398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indhold 3"/>
          <p:cNvSpPr>
            <a:spLocks noGrp="1"/>
          </p:cNvSpPr>
          <p:nvPr>
            <p:ph sz="quarter" idx="13"/>
          </p:nvPr>
        </p:nvSpPr>
        <p:spPr>
          <a:xfrm>
            <a:off x="6269038" y="1638300"/>
            <a:ext cx="5148788" cy="482439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551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2 indhold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13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4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  <p:sp>
        <p:nvSpPr>
          <p:cNvPr id="7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765175" y="1638696"/>
            <a:ext cx="5148264" cy="482398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dirty="0"/>
          </a:p>
        </p:txBody>
      </p:sp>
      <p:sp>
        <p:nvSpPr>
          <p:cNvPr id="8" name="Text"/>
          <p:cNvSpPr>
            <a:spLocks noGrp="1"/>
          </p:cNvSpPr>
          <p:nvPr>
            <p:ph sz="quarter" idx="13"/>
          </p:nvPr>
        </p:nvSpPr>
        <p:spPr>
          <a:xfrm>
            <a:off x="6269038" y="1638300"/>
            <a:ext cx="5148788" cy="482439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dirty="0"/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463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- 1/2 bille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vid baggrund"/>
          <p:cNvSpPr/>
          <p:nvPr userDrawn="1"/>
        </p:nvSpPr>
        <p:spPr>
          <a:xfrm>
            <a:off x="5981700" y="0"/>
            <a:ext cx="6210299" cy="68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6" name="PrimaryColor"/>
          <p:cNvSpPr/>
          <p:nvPr userDrawn="1"/>
        </p:nvSpPr>
        <p:spPr>
          <a:xfrm>
            <a:off x="-1" y="0"/>
            <a:ext cx="6019035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356552"/>
            <a:ext cx="5152499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6" name="Text"/>
          <p:cNvSpPr>
            <a:spLocks noGrp="1"/>
          </p:cNvSpPr>
          <p:nvPr>
            <p:ph type="body" sz="quarter" idx="14"/>
          </p:nvPr>
        </p:nvSpPr>
        <p:spPr>
          <a:xfrm>
            <a:off x="765174" y="1638300"/>
            <a:ext cx="4797425" cy="482439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3"/>
          </p:nvPr>
        </p:nvSpPr>
        <p:spPr>
          <a:xfrm>
            <a:off x="5981700" y="0"/>
            <a:ext cx="6210299" cy="6800400"/>
          </a:xfrm>
          <a:noFill/>
        </p:spPr>
        <p:txBody>
          <a:bodyPr tIns="648000"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9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9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- bomærk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cond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PrimaryColor"/>
          <p:cNvSpPr/>
          <p:nvPr userDrawn="1"/>
        </p:nvSpPr>
        <p:spPr>
          <a:xfrm>
            <a:off x="-1" y="0"/>
            <a:ext cx="6019035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356552"/>
            <a:ext cx="5152499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6" name="Text"/>
          <p:cNvSpPr>
            <a:spLocks noGrp="1"/>
          </p:cNvSpPr>
          <p:nvPr>
            <p:ph type="body" sz="quarter" idx="14"/>
          </p:nvPr>
        </p:nvSpPr>
        <p:spPr>
          <a:xfrm>
            <a:off x="765174" y="1638300"/>
            <a:ext cx="4797425" cy="482439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3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21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  <p:pic>
        <p:nvPicPr>
          <p:cNvPr id="12" name="Picture 5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389427"/>
            <a:ext cx="3827150" cy="3827150"/>
          </a:xfrm>
          <a:prstGeom prst="rect">
            <a:avLst/>
          </a:prstGeom>
        </p:spPr>
      </p:pic>
      <p:sp>
        <p:nvSpPr>
          <p:cNvPr id="15" name="LogoN"/>
          <p:cNvSpPr/>
          <p:nvPr userDrawn="1"/>
        </p:nvSpPr>
        <p:spPr>
          <a:xfrm>
            <a:off x="7236000" y="1357200"/>
            <a:ext cx="3906000" cy="390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8" name="LogoN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1357200"/>
            <a:ext cx="3906000" cy="3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for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1357200"/>
            <a:ext cx="10656362" cy="1911600"/>
          </a:xfrm>
        </p:spPr>
        <p:txBody>
          <a:bodyPr/>
          <a:lstStyle>
            <a:lvl1pPr>
              <a:defRPr sz="6600" spc="600" baseline="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Text"/>
          <p:cNvSpPr>
            <a:spLocks noGrp="1"/>
          </p:cNvSpPr>
          <p:nvPr>
            <p:ph sz="quarter" idx="13"/>
          </p:nvPr>
        </p:nvSpPr>
        <p:spPr>
          <a:xfrm>
            <a:off x="765176" y="3560400"/>
            <a:ext cx="10652124" cy="2736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21-10-2019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5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23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939" y="356552"/>
            <a:ext cx="10656887" cy="10017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38696"/>
            <a:ext cx="10655999" cy="48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939" y="6462696"/>
            <a:ext cx="2820461" cy="3514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0A626-36E7-4ACB-AE94-30B8AB1B2246}" type="datetimeFigureOut">
              <a:rPr lang="da-DK" smtClean="0"/>
              <a:t>21-10-2019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62696"/>
            <a:ext cx="4114800" cy="3514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2696"/>
            <a:ext cx="2806700" cy="3514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3" name="(n)B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3" r:id="rId4"/>
    <p:sldLayoutId id="2147483664" r:id="rId5"/>
    <p:sldLayoutId id="2147483668" r:id="rId6"/>
    <p:sldLayoutId id="2147483658" r:id="rId7"/>
    <p:sldLayoutId id="2147483667" r:id="rId8"/>
    <p:sldLayoutId id="2147483657" r:id="rId9"/>
    <p:sldLayoutId id="2147483660" r:id="rId10"/>
    <p:sldLayoutId id="2147483651" r:id="rId11"/>
    <p:sldLayoutId id="2147483665" r:id="rId12"/>
    <p:sldLayoutId id="2147483661" r:id="rId13"/>
    <p:sldLayoutId id="2147483656" r:id="rId14"/>
    <p:sldLayoutId id="2147483669" r:id="rId15"/>
    <p:sldLayoutId id="2147483655" r:id="rId16"/>
    <p:sldLayoutId id="2147483654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 cap="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72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44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16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192" userDrawn="1">
          <p15:clr>
            <a:srgbClr val="F26B43"/>
          </p15:clr>
        </p15:guide>
        <p15:guide id="3" orient="horz" pos="224" userDrawn="1">
          <p15:clr>
            <a:srgbClr val="F26B43"/>
          </p15:clr>
        </p15:guide>
        <p15:guide id="4" orient="horz" pos="855" userDrawn="1">
          <p15:clr>
            <a:srgbClr val="F26B43"/>
          </p15:clr>
        </p15:guide>
        <p15:guide id="5" pos="482" userDrawn="1">
          <p15:clr>
            <a:srgbClr val="F26B43"/>
          </p15:clr>
        </p15:guide>
        <p15:guide id="6" pos="3725" userDrawn="1">
          <p15:clr>
            <a:srgbClr val="F26B43"/>
          </p15:clr>
        </p15:guide>
        <p15:guide id="7" orient="horz" pos="1032" userDrawn="1">
          <p15:clr>
            <a:srgbClr val="F26B43"/>
          </p15:clr>
        </p15:guide>
        <p15:guide id="8" orient="horz" pos="3965" userDrawn="1">
          <p15:clr>
            <a:srgbClr val="F26B43"/>
          </p15:clr>
        </p15:guide>
        <p15:guide id="9" pos="39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u.rn.dk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Color"/>
          <p:cNvSpPr/>
          <p:nvPr/>
        </p:nvSpPr>
        <p:spPr>
          <a:xfrm>
            <a:off x="0" y="-1"/>
            <a:ext cx="12192000" cy="6854825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10" name="TitlepagePicture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4" name="SecondaryColor"/>
          <p:cNvSpPr/>
          <p:nvPr/>
        </p:nvSpPr>
        <p:spPr>
          <a:xfrm>
            <a:off x="0" y="5475600"/>
            <a:ext cx="12192002" cy="1382400"/>
          </a:xfrm>
          <a:prstGeom prst="rect">
            <a:avLst/>
          </a:prstGeom>
          <a:solidFill>
            <a:srgbClr val="002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5" name="Femte elemen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"/>
          <a:stretch/>
        </p:blipFill>
        <p:spPr>
          <a:xfrm>
            <a:off x="3021340" y="45958"/>
            <a:ext cx="8883323" cy="5380808"/>
          </a:xfrm>
          <a:prstGeom prst="rect">
            <a:avLst/>
          </a:prstGeom>
        </p:spPr>
      </p:pic>
      <p:sp>
        <p:nvSpPr>
          <p:cNvPr id="6" name="Institutlinje"/>
          <p:cNvSpPr/>
          <p:nvPr/>
        </p:nvSpPr>
        <p:spPr>
          <a:xfrm>
            <a:off x="0" y="5420181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7" name="(n) W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571522"/>
            <a:ext cx="615927" cy="615927"/>
          </a:xfrm>
          <a:prstGeom prst="rect">
            <a:avLst/>
          </a:prstGeom>
        </p:spPr>
      </p:pic>
      <p:sp>
        <p:nvSpPr>
          <p:cNvPr id="8" name="LogoPPT"/>
          <p:cNvSpPr/>
          <p:nvPr/>
        </p:nvSpPr>
        <p:spPr>
          <a:xfrm>
            <a:off x="9421200" y="5810400"/>
            <a:ext cx="24336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1" name="LogoPPT_bmk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84" y="5810400"/>
            <a:ext cx="3812116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5176" y="5822388"/>
            <a:ext cx="6539864" cy="1032436"/>
          </a:xfrm>
        </p:spPr>
        <p:txBody>
          <a:bodyPr/>
          <a:lstStyle/>
          <a:p>
            <a:r>
              <a:rPr lang="da-DK" dirty="0" smtClean="0"/>
              <a:t>Brugerinddragelse af patienter og pårørende </a:t>
            </a:r>
            <a:r>
              <a:rPr lang="da-DK" dirty="0" smtClean="0"/>
              <a:t>v/ John Schermer Stefansen og Helle Andersen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580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Psykiatrien -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Nedsættelse af arbejdsgrupper: </a:t>
            </a:r>
          </a:p>
          <a:p>
            <a:endParaRPr lang="da-DK" dirty="0"/>
          </a:p>
        </p:txBody>
      </p:sp>
      <p:sp>
        <p:nvSpPr>
          <p:cNvPr id="4" name="Ellipse 3"/>
          <p:cNvSpPr/>
          <p:nvPr/>
        </p:nvSpPr>
        <p:spPr>
          <a:xfrm>
            <a:off x="2166324" y="4067049"/>
            <a:ext cx="2008933" cy="706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/>
              <a:t>Intensive Sengeafsnit</a:t>
            </a:r>
          </a:p>
        </p:txBody>
      </p:sp>
      <p:sp>
        <p:nvSpPr>
          <p:cNvPr id="5" name="Ellipse 4"/>
          <p:cNvSpPr/>
          <p:nvPr/>
        </p:nvSpPr>
        <p:spPr>
          <a:xfrm>
            <a:off x="2229289" y="2167183"/>
            <a:ext cx="1882148" cy="736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err="1" smtClean="0"/>
              <a:t>Rets-psykiatrien</a:t>
            </a:r>
            <a:endParaRPr lang="da-DK" dirty="0" smtClean="0"/>
          </a:p>
        </p:txBody>
      </p:sp>
      <p:sp>
        <p:nvSpPr>
          <p:cNvPr id="6" name="Ellipse 5"/>
          <p:cNvSpPr/>
          <p:nvPr/>
        </p:nvSpPr>
        <p:spPr>
          <a:xfrm>
            <a:off x="2165468" y="3149734"/>
            <a:ext cx="2009789" cy="71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/>
              <a:t>Psykiatrisk Skadestue</a:t>
            </a:r>
          </a:p>
        </p:txBody>
      </p:sp>
      <p:sp>
        <p:nvSpPr>
          <p:cNvPr id="7" name="Ellipse 6"/>
          <p:cNvSpPr/>
          <p:nvPr/>
        </p:nvSpPr>
        <p:spPr>
          <a:xfrm>
            <a:off x="2150778" y="4970496"/>
            <a:ext cx="1960659" cy="803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/>
              <a:t>Terapi og udearealer </a:t>
            </a:r>
          </a:p>
        </p:txBody>
      </p:sp>
    </p:spTree>
    <p:extLst>
      <p:ext uri="{BB962C8B-B14F-4D97-AF65-F5344CB8AC3E}">
        <p14:creationId xmlns:p14="http://schemas.microsoft.com/office/powerpoint/2010/main" val="3251754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9" y="356552"/>
            <a:ext cx="8152874" cy="1068836"/>
          </a:xfrm>
        </p:spPr>
        <p:txBody>
          <a:bodyPr/>
          <a:lstStyle/>
          <a:p>
            <a:r>
              <a:rPr lang="da-DK" sz="2800" dirty="0" smtClean="0"/>
              <a:t>Patienter og pårørende i arbejdsgrupper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5175" y="1638696"/>
            <a:ext cx="7625790" cy="4824000"/>
          </a:xfrm>
        </p:spPr>
        <p:txBody>
          <a:bodyPr/>
          <a:lstStyle/>
          <a:p>
            <a:endParaRPr lang="da-DK" sz="2400" dirty="0" smtClean="0"/>
          </a:p>
          <a:p>
            <a:r>
              <a:rPr lang="da-DK" sz="2400" dirty="0" smtClean="0"/>
              <a:t>Oprindeligt: Patienter og pårørende planlagt involveret som vi plejer. 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Ændring: patienter og pårørende blev involveret direkte i arbejdsgrupperne – og fra start til slut. </a:t>
            </a:r>
          </a:p>
          <a:p>
            <a:endParaRPr lang="da-DK" sz="500" dirty="0" smtClean="0"/>
          </a:p>
          <a:p>
            <a:r>
              <a:rPr lang="da-DK" sz="2400" dirty="0" smtClean="0"/>
              <a:t>Patienter og pårørende udvalgt fra Psykiatriens </a:t>
            </a:r>
            <a:r>
              <a:rPr lang="da-DK" sz="2400" dirty="0" err="1" smtClean="0"/>
              <a:t>Peerboard</a:t>
            </a:r>
            <a:r>
              <a:rPr lang="da-DK" sz="2400" dirty="0" smtClean="0"/>
              <a:t>. </a:t>
            </a:r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427168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Psykiatriens </a:t>
            </a:r>
            <a:r>
              <a:rPr lang="da-DK" sz="2800" dirty="0" err="1" smtClean="0"/>
              <a:t>PeerBoard</a:t>
            </a:r>
            <a:r>
              <a:rPr lang="da-DK" sz="2800" dirty="0" smtClean="0"/>
              <a:t> </a:t>
            </a:r>
            <a:br>
              <a:rPr lang="da-DK" sz="2800" dirty="0" smtClean="0"/>
            </a:b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5175" y="1638696"/>
            <a:ext cx="8148638" cy="4824000"/>
          </a:xfrm>
        </p:spPr>
        <p:txBody>
          <a:bodyPr/>
          <a:lstStyle/>
          <a:p>
            <a:r>
              <a:rPr lang="da-DK" sz="2400" dirty="0"/>
              <a:t>Psykiatriens </a:t>
            </a:r>
            <a:r>
              <a:rPr lang="da-DK" sz="2400" dirty="0" err="1"/>
              <a:t>peerboard</a:t>
            </a:r>
            <a:r>
              <a:rPr lang="da-DK" sz="2400" dirty="0"/>
              <a:t> blev oprettet i 2015 </a:t>
            </a:r>
            <a:endParaRPr lang="da-DK" sz="2400" dirty="0" smtClean="0"/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Består af en gruppe </a:t>
            </a:r>
            <a:r>
              <a:rPr lang="da-DK" sz="2400" dirty="0"/>
              <a:t>af nuværende og tidligere patienter og </a:t>
            </a:r>
            <a:r>
              <a:rPr lang="da-DK" sz="2400" dirty="0" smtClean="0"/>
              <a:t>pårørende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Formål: at opnå en </a:t>
            </a:r>
            <a:r>
              <a:rPr lang="da-DK" sz="2400" dirty="0"/>
              <a:t>mere personcentreret psykiatri, der er meningsfuld for brugerne - og imødekommer de ønsker, behov og præferencer, patienter og pårørende måtte have</a:t>
            </a:r>
            <a:r>
              <a:rPr lang="da-DK" sz="2400" dirty="0" smtClean="0"/>
              <a:t>.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err="1" smtClean="0"/>
              <a:t>Peerboard</a:t>
            </a:r>
            <a:r>
              <a:rPr lang="da-DK" sz="2400" dirty="0" smtClean="0"/>
              <a:t> skal sætte ”emner </a:t>
            </a:r>
            <a:r>
              <a:rPr lang="da-DK" sz="2400" dirty="0"/>
              <a:t>på </a:t>
            </a:r>
            <a:r>
              <a:rPr lang="da-DK" sz="2400" dirty="0" smtClean="0"/>
              <a:t>dagsordenen” </a:t>
            </a:r>
            <a:r>
              <a:rPr lang="da-DK" sz="2400" dirty="0"/>
              <a:t>- og det er i sig selv med til at fastholde organisationens fokus på, hvad der er vigtigt for brugerne.</a:t>
            </a:r>
          </a:p>
        </p:txBody>
      </p:sp>
    </p:spTree>
    <p:extLst>
      <p:ext uri="{BB962C8B-B14F-4D97-AF65-F5344CB8AC3E}">
        <p14:creationId xmlns:p14="http://schemas.microsoft.com/office/powerpoint/2010/main" val="2501140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9" y="356552"/>
            <a:ext cx="8152874" cy="732660"/>
          </a:xfrm>
        </p:spPr>
        <p:txBody>
          <a:bodyPr/>
          <a:lstStyle/>
          <a:p>
            <a:r>
              <a:rPr lang="da-DK" sz="2800" dirty="0" err="1" smtClean="0"/>
              <a:t>Peerboard</a:t>
            </a:r>
            <a:r>
              <a:rPr lang="da-DK" sz="2800" dirty="0" smtClean="0"/>
              <a:t>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”Peer” betyder ”ligemand” input.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err="1" smtClean="0"/>
              <a:t>Peerboard</a:t>
            </a:r>
            <a:r>
              <a:rPr lang="da-DK" sz="2400" dirty="0" smtClean="0"/>
              <a:t> består af  ca.25 personer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Indgår som ligeværdige samarbejdspartner i Psykiatriens projekter</a:t>
            </a:r>
            <a:endParaRPr lang="da-DK" sz="2400" dirty="0"/>
          </a:p>
        </p:txBody>
      </p:sp>
      <p:pic>
        <p:nvPicPr>
          <p:cNvPr id="1026" name="Picture 2" descr="Peers og samskabe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-986" r="21632" b="16149"/>
          <a:stretch/>
        </p:blipFill>
        <p:spPr bwMode="auto">
          <a:xfrm>
            <a:off x="6772835" y="0"/>
            <a:ext cx="5419165" cy="34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4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9" y="356552"/>
            <a:ext cx="8152874" cy="799895"/>
          </a:xfrm>
        </p:spPr>
        <p:txBody>
          <a:bodyPr/>
          <a:lstStyle/>
          <a:p>
            <a:r>
              <a:rPr lang="da-DK" sz="2800" dirty="0" smtClean="0"/>
              <a:t>Hvilke bekymringer havde vi?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400" u="sng" dirty="0" smtClean="0"/>
              <a:t>Kunne en direkte involvering af patienterne og pårørende i arbejdsgrupperne betyde at de:</a:t>
            </a:r>
          </a:p>
          <a:p>
            <a:r>
              <a:rPr lang="da-DK" sz="2400" dirty="0" smtClean="0"/>
              <a:t> ikke kunne kommer til orde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ikke turde at sige ”sandheden” når de sad overfor personalet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Ikke ville interessere sig for helheden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/>
              <a:t>Kunne blive dårlige under et møde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451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Eksempler på patient og pårørende inddragelse </a:t>
            </a:r>
            <a:endParaRPr lang="da-DK" sz="2800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765175" y="1613647"/>
            <a:ext cx="6417051" cy="4849049"/>
          </a:xfrm>
        </p:spPr>
        <p:txBody>
          <a:bodyPr/>
          <a:lstStyle/>
          <a:p>
            <a:r>
              <a:rPr lang="da-DK" sz="2400" dirty="0" smtClean="0"/>
              <a:t>Det gik over al forventning med inddragelsen</a:t>
            </a:r>
          </a:p>
          <a:p>
            <a:r>
              <a:rPr lang="da-DK" sz="2400" dirty="0" smtClean="0"/>
              <a:t>Omdrejningspunkt var at </a:t>
            </a:r>
            <a:r>
              <a:rPr lang="da-DK" sz="2400" dirty="0"/>
              <a:t>patienter, </a:t>
            </a:r>
            <a:r>
              <a:rPr lang="da-DK" sz="2400" dirty="0" smtClean="0"/>
              <a:t>pårørende og </a:t>
            </a:r>
            <a:r>
              <a:rPr lang="da-DK" sz="2400" dirty="0"/>
              <a:t>ansatte </a:t>
            </a:r>
            <a:r>
              <a:rPr lang="da-DK" sz="2400" dirty="0" smtClean="0"/>
              <a:t>var  </a:t>
            </a:r>
            <a:r>
              <a:rPr lang="da-DK" sz="2400" dirty="0"/>
              <a:t>ligeværdige </a:t>
            </a:r>
            <a:r>
              <a:rPr lang="da-DK" sz="2400" dirty="0" smtClean="0"/>
              <a:t>samarbejdspartnere i udviklings- </a:t>
            </a:r>
            <a:r>
              <a:rPr lang="da-DK" sz="2400" dirty="0"/>
              <a:t>og </a:t>
            </a:r>
            <a:r>
              <a:rPr lang="da-DK" sz="2400" dirty="0" smtClean="0"/>
              <a:t>forbedringsarbejdet</a:t>
            </a:r>
          </a:p>
          <a:p>
            <a:r>
              <a:rPr lang="da-DK" sz="2400" dirty="0" smtClean="0"/>
              <a:t>Alle bidrog med deres viden, erfaringer og ideer</a:t>
            </a:r>
          </a:p>
          <a:p>
            <a:r>
              <a:rPr lang="da-DK" sz="2400" u="sng" dirty="0" smtClean="0"/>
              <a:t>Men helt centralt </a:t>
            </a:r>
            <a:r>
              <a:rPr lang="da-DK" sz="2400" dirty="0" smtClean="0"/>
              <a:t>–resulterede i ”ping </a:t>
            </a:r>
            <a:r>
              <a:rPr lang="da-DK" sz="2400" dirty="0" err="1" smtClean="0"/>
              <a:t>pong</a:t>
            </a:r>
            <a:r>
              <a:rPr lang="da-DK" sz="2400" dirty="0" smtClean="0"/>
              <a:t> dialog” – og flere ”aha ”oplevelser samt mange spørgsmål til hinanden og til os</a:t>
            </a:r>
          </a:p>
          <a:p>
            <a:r>
              <a:rPr lang="da-DK" sz="2400" dirty="0" smtClean="0"/>
              <a:t>Nye løsninger opstod</a:t>
            </a:r>
            <a:endParaRPr lang="da-DK" sz="2400" dirty="0"/>
          </a:p>
        </p:txBody>
      </p:sp>
      <p:pic>
        <p:nvPicPr>
          <p:cNvPr id="6" name="Pladsholder til indhold 3"/>
          <p:cNvPicPr>
            <a:picLocks noChangeAspect="1"/>
          </p:cNvPicPr>
          <p:nvPr/>
        </p:nvPicPr>
        <p:blipFill rotWithShape="1">
          <a:blip r:embed="rId3"/>
          <a:srcRect l="32561" t="18202" r="37852" b="42196"/>
          <a:stretch/>
        </p:blipFill>
        <p:spPr>
          <a:xfrm>
            <a:off x="7182226" y="2097741"/>
            <a:ext cx="5009774" cy="36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4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1 – Intensiv arbejdsgruppe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5175" y="1855694"/>
            <a:ext cx="6984000" cy="4607002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 smtClean="0"/>
              <a:t>Drøftelse af opholdsareal – herunder:</a:t>
            </a:r>
          </a:p>
          <a:p>
            <a:pPr lvl="2"/>
            <a:r>
              <a:rPr lang="da-DK" sz="2400" dirty="0" smtClean="0"/>
              <a:t>Transparens</a:t>
            </a:r>
          </a:p>
          <a:p>
            <a:pPr lvl="2"/>
            <a:r>
              <a:rPr lang="da-DK" sz="2400" dirty="0" smtClean="0"/>
              <a:t>Sikkerhed </a:t>
            </a:r>
          </a:p>
          <a:p>
            <a:pPr lvl="2"/>
            <a:r>
              <a:rPr lang="da-DK" sz="2400" dirty="0" smtClean="0"/>
              <a:t>Overblik </a:t>
            </a:r>
          </a:p>
        </p:txBody>
      </p:sp>
    </p:spTree>
    <p:extLst>
      <p:ext uri="{BB962C8B-B14F-4D97-AF65-F5344CB8AC3E}">
        <p14:creationId xmlns:p14="http://schemas.microsoft.com/office/powerpoint/2010/main" val="259409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1 – Intensiv arbejdsgruppe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Præsentation af ”Jan”. En ung mand. Først i tyverne og har gentagende gange været indlagt på de intensive afdelinger. </a:t>
            </a:r>
          </a:p>
          <a:p>
            <a:r>
              <a:rPr lang="da-DK" sz="2400" dirty="0" smtClean="0"/>
              <a:t>Jan: ”Det er det værste at gøre. Jeg ved præcis hvordan jeg vil føle det, og specielt hvis jeg har det rigtig dårligt. ”</a:t>
            </a:r>
          </a:p>
          <a:p>
            <a:r>
              <a:rPr lang="da-DK" sz="2400" dirty="0" smtClean="0"/>
              <a:t>”Jeg vil føle at I overvåger mig og bare lurer på, at jeg gør noget galt.”</a:t>
            </a:r>
          </a:p>
          <a:p>
            <a:r>
              <a:rPr lang="da-DK" sz="2400" dirty="0" smtClean="0"/>
              <a:t>”Jeg tror, jeg vil blive provokeret og bange” 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598765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1- Intensiv arbejdsgruppe - Konklusion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400" dirty="0" smtClean="0"/>
          </a:p>
          <a:p>
            <a:r>
              <a:rPr lang="da-DK" sz="2400" dirty="0" smtClean="0"/>
              <a:t>Bidrog til en generel drøftelse om personalets tilstedeværelse, og hvordan man møder </a:t>
            </a:r>
            <a:r>
              <a:rPr lang="da-DK" sz="2400" dirty="0" smtClean="0"/>
              <a:t>patienten</a:t>
            </a:r>
            <a:endParaRPr lang="da-DK" sz="2400" dirty="0" smtClean="0"/>
          </a:p>
          <a:p>
            <a:r>
              <a:rPr lang="da-DK" sz="2400" dirty="0" smtClean="0"/>
              <a:t>Drøftelsen var med til at sætte fokus på, hvordan personalet møder patienten. </a:t>
            </a:r>
          </a:p>
          <a:p>
            <a:r>
              <a:rPr lang="da-DK" sz="2400" dirty="0" smtClean="0"/>
              <a:t>De første drøftelser om backstage og frontstage – blev kickstartet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425250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5174" y="463967"/>
            <a:ext cx="8152874" cy="1001762"/>
          </a:xfrm>
        </p:spPr>
        <p:txBody>
          <a:bodyPr/>
          <a:lstStyle/>
          <a:p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/>
              <a:t/>
            </a:r>
            <a:br>
              <a:rPr lang="da-DK" sz="2800" dirty="0"/>
            </a:br>
            <a:r>
              <a:rPr lang="da-DK" sz="2800" dirty="0" smtClean="0"/>
              <a:t>Eksempel 1- intensiv arbejdsgruppe – Resultat</a:t>
            </a:r>
            <a:br>
              <a:rPr lang="da-DK" sz="2800" dirty="0" smtClean="0"/>
            </a:br>
            <a:endParaRPr lang="da-DK" sz="2800" dirty="0"/>
          </a:p>
        </p:txBody>
      </p:sp>
      <p:pic>
        <p:nvPicPr>
          <p:cNvPr id="4" name="Pladsholder til indho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14" y="2027078"/>
            <a:ext cx="6021671" cy="4716000"/>
          </a:xfrm>
          <a:prstGeom prst="rect">
            <a:avLst/>
          </a:prstGeom>
        </p:spPr>
      </p:pic>
      <p:pic>
        <p:nvPicPr>
          <p:cNvPr id="6" name="Pladsholder til indhold 4"/>
          <p:cNvPicPr>
            <a:picLocks noChangeAspect="1"/>
          </p:cNvPicPr>
          <p:nvPr/>
        </p:nvPicPr>
        <p:blipFill rotWithShape="1">
          <a:blip r:embed="rId4"/>
          <a:srcRect l="52393" t="14334" r="-47562" b="25567"/>
          <a:stretch/>
        </p:blipFill>
        <p:spPr>
          <a:xfrm>
            <a:off x="6542310" y="2027078"/>
            <a:ext cx="11299379" cy="4824000"/>
          </a:xfrm>
          <a:prstGeom prst="rect">
            <a:avLst/>
          </a:prstGeom>
        </p:spPr>
      </p:pic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765174" y="1465729"/>
            <a:ext cx="11426825" cy="4996967"/>
          </a:xfrm>
        </p:spPr>
        <p:txBody>
          <a:bodyPr/>
          <a:lstStyle/>
          <a:p>
            <a:pPr marL="0" indent="0">
              <a:buNone/>
            </a:pPr>
            <a:r>
              <a:rPr lang="da-DK" sz="2800" b="1" dirty="0" smtClean="0"/>
              <a:t>       Retspsykiatrien     </a:t>
            </a:r>
            <a:r>
              <a:rPr lang="da-DK" b="1" dirty="0" smtClean="0"/>
              <a:t>                                                       </a:t>
            </a:r>
            <a:r>
              <a:rPr lang="da-DK" sz="2800" b="1" dirty="0" smtClean="0"/>
              <a:t> Intensiv 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49325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Formålet med i dag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Brugerinddragelse af patienter og pårørende 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Vi vil forsøge at give jer et indblik i, hvordan der i forbindelse med Nyt Aalborg Universitetshospital og i Nyt Aalborg Psykiatrisk Hospital er gennemført brugerinvolvering i forhold til patienter og pårørende.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…samt give eksempler på de fordele og gevinster dette har medført 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Afslutte med drøftelse om fordele og ulemper der har været med denne form for brugerinddragelse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701206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9" y="356552"/>
            <a:ext cx="8152874" cy="920919"/>
          </a:xfrm>
        </p:spPr>
        <p:txBody>
          <a:bodyPr/>
          <a:lstStyle/>
          <a:p>
            <a:r>
              <a:rPr lang="da-DK" sz="2800" dirty="0" smtClean="0"/>
              <a:t>Eksempel 2 - Psykiatrisk Skadestue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400" dirty="0" smtClean="0"/>
          </a:p>
          <a:p>
            <a:r>
              <a:rPr lang="da-DK" sz="2400" dirty="0" smtClean="0"/>
              <a:t>Personalet var i den indledende fase optaget af, at ventearealet blev indrettet således at der var:</a:t>
            </a:r>
          </a:p>
          <a:p>
            <a:pPr lvl="1"/>
            <a:r>
              <a:rPr lang="da-DK" sz="2400" dirty="0" smtClean="0"/>
              <a:t>Overblik og overskuelighed for personalet </a:t>
            </a:r>
          </a:p>
          <a:p>
            <a:pPr lvl="1"/>
            <a:r>
              <a:rPr lang="da-DK" sz="2400" dirty="0"/>
              <a:t>M</a:t>
            </a:r>
            <a:r>
              <a:rPr lang="da-DK" sz="2400" dirty="0" smtClean="0"/>
              <a:t>asser af plads</a:t>
            </a:r>
          </a:p>
        </p:txBody>
      </p:sp>
    </p:spTree>
    <p:extLst>
      <p:ext uri="{BB962C8B-B14F-4D97-AF65-F5344CB8AC3E}">
        <p14:creationId xmlns:p14="http://schemas.microsoft.com/office/powerpoint/2010/main" val="104274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8" y="356552"/>
            <a:ext cx="8611661" cy="1001762"/>
          </a:xfrm>
        </p:spPr>
        <p:txBody>
          <a:bodyPr/>
          <a:lstStyle/>
          <a:p>
            <a:r>
              <a:rPr lang="da-DK" sz="2800" dirty="0" smtClean="0"/>
              <a:t>Eksempel  2 – Psykiatrisk Skadestue</a:t>
            </a:r>
            <a:br>
              <a:rPr lang="da-DK" sz="2800" dirty="0" smtClean="0"/>
            </a:b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Præsentation af Hanne. Midt i 40érne – stor erfaring med Psykiatrisk Skadestue, hvor hun har været indlagt mange gange.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Hanne: </a:t>
            </a:r>
            <a:r>
              <a:rPr lang="da-DK" sz="2400" dirty="0"/>
              <a:t>”Jeg mener at ventearealet skal have </a:t>
            </a:r>
            <a:r>
              <a:rPr lang="da-DK" sz="2400" dirty="0" smtClean="0"/>
              <a:t>særlig </a:t>
            </a:r>
            <a:r>
              <a:rPr lang="da-DK" sz="2400" dirty="0"/>
              <a:t>fokus med hensyn til trivsel, ro og velvære. Ikke mindst af hensyn til sikkerhed. </a:t>
            </a:r>
            <a:endParaRPr lang="da-DK" sz="2400" dirty="0" smtClean="0"/>
          </a:p>
          <a:p>
            <a:pPr marL="0" indent="0">
              <a:buNone/>
            </a:pPr>
            <a:endParaRPr lang="da-DK" sz="500" dirty="0"/>
          </a:p>
          <a:p>
            <a:r>
              <a:rPr lang="da-DK" sz="2400" dirty="0" smtClean="0"/>
              <a:t>”Har </a:t>
            </a:r>
            <a:r>
              <a:rPr lang="da-DK" sz="2400" dirty="0"/>
              <a:t>man </a:t>
            </a:r>
            <a:r>
              <a:rPr lang="da-DK" sz="2400" dirty="0" smtClean="0"/>
              <a:t>”nerverne </a:t>
            </a:r>
            <a:r>
              <a:rPr lang="da-DK" sz="2400" dirty="0"/>
              <a:t>på </a:t>
            </a:r>
            <a:r>
              <a:rPr lang="da-DK" sz="2400" dirty="0" smtClean="0"/>
              <a:t>højkant”, </a:t>
            </a:r>
            <a:r>
              <a:rPr lang="da-DK" sz="2400" dirty="0"/>
              <a:t>skal der ikke meget til at tippe i forhold til aggression og frustration. 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491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8516" y="0"/>
            <a:ext cx="8907496" cy="1638696"/>
          </a:xfrm>
        </p:spPr>
        <p:txBody>
          <a:bodyPr/>
          <a:lstStyle/>
          <a:p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/>
              <a:t/>
            </a:r>
            <a:br>
              <a:rPr lang="da-DK" sz="2800" dirty="0"/>
            </a:b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Eksempel 2– Psykiatrisk Skadestue Konklusion</a:t>
            </a:r>
            <a:br>
              <a:rPr lang="da-DK" sz="2800" dirty="0" smtClean="0"/>
            </a:b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Igangsatte drøftelsen om venteareal og dets funktion og indretning?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Hvordan kunne der skabes overblik –samtidig med at opnå en oplevelsen af ro – og ”afskærmning?”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Gik fra et stort venteområde til ”opdelte” venteområder og forskellig møblering blev drøftet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311378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cap="none" dirty="0" smtClean="0"/>
              <a:t>Eksempel 2: Psykiatrisk Skadestues venteareal</a:t>
            </a:r>
            <a:endParaRPr lang="da-DK" sz="3200" cap="none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07504" y="1746123"/>
            <a:ext cx="54673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3755" r="6724"/>
          <a:stretch/>
        </p:blipFill>
        <p:spPr bwMode="auto">
          <a:xfrm>
            <a:off x="5779008" y="1746123"/>
            <a:ext cx="6266688" cy="45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7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402" b="965"/>
          <a:stretch/>
        </p:blipFill>
        <p:spPr bwMode="auto">
          <a:xfrm>
            <a:off x="1224445" y="356552"/>
            <a:ext cx="9477068" cy="640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47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3– Intensiv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Etablering af opholdsareal i de psykiatriske sengeafsnit, som skulle indeholde:</a:t>
            </a:r>
          </a:p>
          <a:p>
            <a:pPr lvl="2"/>
            <a:r>
              <a:rPr lang="da-DK" sz="2400" dirty="0" smtClean="0"/>
              <a:t>Spiseområde</a:t>
            </a:r>
          </a:p>
          <a:p>
            <a:pPr lvl="2"/>
            <a:r>
              <a:rPr lang="da-DK" sz="2400" dirty="0" smtClean="0"/>
              <a:t>Front stage</a:t>
            </a:r>
          </a:p>
          <a:p>
            <a:pPr lvl="2"/>
            <a:r>
              <a:rPr lang="da-DK" sz="2400" dirty="0" smtClean="0"/>
              <a:t>Aktivitetsområde </a:t>
            </a:r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48913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3 – Intensiv</a:t>
            </a:r>
            <a:br>
              <a:rPr lang="da-DK" sz="2800" dirty="0" smtClean="0"/>
            </a:b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Udfordring: Et stort rum – der foregår meget, og der er lagt op til, at man er en del af noget. (en aktivitet) 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Præsentation af Bent. Tidligere patient i psykiatrien – midt 40érne og indlagt af flere omgange.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/>
              <a:t>”Måske har man lyst til at være </a:t>
            </a:r>
            <a:r>
              <a:rPr lang="da-DK" sz="2400" dirty="0" smtClean="0"/>
              <a:t>der på en eller anden måde. Men man har ikke overskuddet til at indgå i en bestemt aktivitet. Hvordan kan man være med uden at ”være med”?”</a:t>
            </a:r>
          </a:p>
          <a:p>
            <a:r>
              <a:rPr lang="da-DK" dirty="0" smtClean="0"/>
              <a:t>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3257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3 – Intensiv opholdsareal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I sin iver for at skabe social fællesskab og sociale bånd – udelukker man så en stor andel?</a:t>
            </a:r>
          </a:p>
          <a:p>
            <a:r>
              <a:rPr lang="da-DK" sz="2400" dirty="0" smtClean="0"/>
              <a:t>Hvordan skaber man rum til, at disse patienter kan være en del af et fællesskab ?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2611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3 – Intensiv Ophold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9" y="1422696"/>
            <a:ext cx="8596492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01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3 – Intensiv ophold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9" y="1638696"/>
            <a:ext cx="9024001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1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Regionshuset\Projektafdelingen\Kommunikation\Design 2014\Byggepladsskilt\Oversigtsbilled med flyttet Helipad_2m.jpg"/>
          <p:cNvPicPr>
            <a:picLocks noChangeAspect="1" noChangeArrowheads="1"/>
          </p:cNvPicPr>
          <p:nvPr/>
        </p:nvPicPr>
        <p:blipFill>
          <a:blip r:embed="rId3" cstate="print"/>
          <a:srcRect r="3250"/>
          <a:stretch>
            <a:fillRect/>
          </a:stretch>
        </p:blipFill>
        <p:spPr bwMode="auto">
          <a:xfrm>
            <a:off x="1209796" y="332222"/>
            <a:ext cx="9124335" cy="6129952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3" name="Ellipse 2"/>
          <p:cNvSpPr/>
          <p:nvPr/>
        </p:nvSpPr>
        <p:spPr bwMode="auto">
          <a:xfrm>
            <a:off x="3971764" y="2960948"/>
            <a:ext cx="3996444" cy="1872208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400" b="1">
              <a:latin typeface="Arial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1524000" y="3609020"/>
            <a:ext cx="2771800" cy="1584176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400" b="1">
              <a:latin typeface="Arial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5771964" y="2348880"/>
            <a:ext cx="1188132" cy="684076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400" b="1"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7032103" y="2420887"/>
            <a:ext cx="843535" cy="735267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400" b="1"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8436260" y="2456892"/>
            <a:ext cx="1008112" cy="576064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4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8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3 – intensiv ophold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9" y="1674000"/>
            <a:ext cx="9216001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4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3 – Intensiv ophold</a:t>
            </a:r>
            <a:endParaRPr lang="da-DK" sz="28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r="-851" b="9648"/>
          <a:stretch/>
        </p:blipFill>
        <p:spPr>
          <a:xfrm>
            <a:off x="760939" y="1464814"/>
            <a:ext cx="8538839" cy="5171763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7512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CASE 2 – Steno/diabetes Center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6988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066" y="159005"/>
            <a:ext cx="11022352" cy="66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4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66218" y="755469"/>
            <a:ext cx="10655999" cy="4824000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SDCN-bygningen vil indeholde følgende </a:t>
            </a:r>
            <a:r>
              <a:rPr lang="da-DK" dirty="0"/>
              <a:t>hovedfunktioner:</a:t>
            </a:r>
          </a:p>
          <a:p>
            <a:pPr lvl="0"/>
            <a:endParaRPr lang="da-DK" dirty="0" smtClean="0"/>
          </a:p>
          <a:p>
            <a:pPr lvl="0"/>
            <a:r>
              <a:rPr lang="da-DK" dirty="0" smtClean="0"/>
              <a:t>Ankomstområde </a:t>
            </a:r>
            <a:r>
              <a:rPr lang="da-DK" dirty="0"/>
              <a:t>med </a:t>
            </a:r>
            <a:r>
              <a:rPr lang="da-DK" dirty="0" smtClean="0"/>
              <a:t>reception, vente/opholdsarealer (”</a:t>
            </a:r>
            <a:r>
              <a:rPr lang="da-DK" dirty="0" err="1" smtClean="0"/>
              <a:t>væreområder</a:t>
            </a:r>
            <a:r>
              <a:rPr lang="da-DK" dirty="0" smtClean="0"/>
              <a:t>”) mv.</a:t>
            </a:r>
            <a:endParaRPr lang="da-DK" dirty="0"/>
          </a:p>
          <a:p>
            <a:pPr lvl="0"/>
            <a:r>
              <a:rPr lang="da-DK" dirty="0" smtClean="0"/>
              <a:t>Behandlings- og konsultationsrum</a:t>
            </a:r>
            <a:r>
              <a:rPr lang="da-DK" dirty="0"/>
              <a:t>, </a:t>
            </a:r>
            <a:r>
              <a:rPr lang="da-DK" dirty="0" smtClean="0"/>
              <a:t>blodprøvetagning, scannere, træningsfaciliteter </a:t>
            </a:r>
            <a:r>
              <a:rPr lang="da-DK" dirty="0"/>
              <a:t>mv.</a:t>
            </a:r>
          </a:p>
          <a:p>
            <a:pPr lvl="0"/>
            <a:r>
              <a:rPr lang="da-DK" dirty="0" smtClean="0"/>
              <a:t>Forskningsfaciliteter, herunder laboratorium, undersøgelsesrum </a:t>
            </a:r>
            <a:r>
              <a:rPr lang="da-DK" dirty="0"/>
              <a:t>mv</a:t>
            </a:r>
            <a:r>
              <a:rPr lang="da-DK" dirty="0" smtClean="0"/>
              <a:t>.</a:t>
            </a:r>
          </a:p>
          <a:p>
            <a:r>
              <a:rPr lang="da-DK" dirty="0" smtClean="0"/>
              <a:t>Undervisningsarealer, herunder træningskøkken.</a:t>
            </a:r>
            <a:endParaRPr lang="da-DK" dirty="0"/>
          </a:p>
          <a:p>
            <a:pPr lvl="0"/>
            <a:r>
              <a:rPr lang="da-DK" dirty="0" smtClean="0"/>
              <a:t>Personalefaciliteter</a:t>
            </a:r>
          </a:p>
          <a:p>
            <a:pPr lvl="0"/>
            <a:r>
              <a:rPr lang="da-DK" dirty="0" smtClean="0"/>
              <a:t>Grønne udearealer/gårdhaver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72" y="3756334"/>
            <a:ext cx="6269182" cy="18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6521" y="270164"/>
            <a:ext cx="10863643" cy="613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29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1330" y="446808"/>
            <a:ext cx="5194428" cy="5590309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6883977" y="966353"/>
            <a:ext cx="3803073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/>
              <a:t>Brugerproces:</a:t>
            </a:r>
          </a:p>
          <a:p>
            <a:endParaRPr lang="da-D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/>
              <a:t>Visionsseminar/idéoplæg</a:t>
            </a:r>
            <a:br>
              <a:rPr lang="da-DK" sz="1400" dirty="0" smtClean="0"/>
            </a:br>
            <a:endParaRPr lang="da-DK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/>
              <a:t>Byggeprogram/</a:t>
            </a:r>
            <a:r>
              <a:rPr lang="da-DK" sz="1400" dirty="0"/>
              <a:t>d</a:t>
            </a:r>
            <a:r>
              <a:rPr lang="da-DK" sz="1400" dirty="0" smtClean="0"/>
              <a:t>ispositionsforslag</a:t>
            </a:r>
          </a:p>
          <a:p>
            <a:endParaRPr lang="da-DK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/>
              <a:t>Projektforslag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6883977" y="3345044"/>
            <a:ext cx="366799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/>
              <a:t>Brugergruppe:</a:t>
            </a:r>
          </a:p>
          <a:p>
            <a:endParaRPr lang="da-DK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B</a:t>
            </a:r>
            <a:r>
              <a:rPr lang="da-DK" sz="1400" dirty="0" smtClean="0"/>
              <a:t>red </a:t>
            </a:r>
            <a:r>
              <a:rPr lang="da-DK" sz="1400" dirty="0"/>
              <a:t>repræsentation fra ift. de forskellige faggrupper – </a:t>
            </a:r>
            <a:r>
              <a:rPr lang="da-DK" sz="1400" dirty="0" smtClean="0"/>
              <a:t>sygeplejersker</a:t>
            </a:r>
            <a:r>
              <a:rPr lang="da-DK" sz="1400" dirty="0"/>
              <a:t>, læger, </a:t>
            </a:r>
            <a:r>
              <a:rPr lang="da-DK" sz="1400" dirty="0" smtClean="0"/>
              <a:t>forskere, sekretærer</a:t>
            </a:r>
            <a:r>
              <a:rPr lang="da-DK" sz="1400" dirty="0"/>
              <a:t>, bioanalytikere, </a:t>
            </a:r>
            <a:r>
              <a:rPr lang="da-DK" sz="1400" dirty="0" smtClean="0"/>
              <a:t>diætist, IT, børnediabetes</a:t>
            </a:r>
            <a:r>
              <a:rPr lang="da-DK" sz="1400" dirty="0"/>
              <a:t>, AMR, </a:t>
            </a:r>
            <a:r>
              <a:rPr lang="da-DK" sz="1400" dirty="0" smtClean="0"/>
              <a:t>hygiejne mv.</a:t>
            </a:r>
          </a:p>
          <a:p>
            <a:endParaRPr lang="da-DK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/>
              <a:t>Derudover </a:t>
            </a:r>
            <a:r>
              <a:rPr lang="da-DK" sz="1400" dirty="0"/>
              <a:t>repræsentation af både </a:t>
            </a:r>
            <a:r>
              <a:rPr lang="da-DK" sz="1400" dirty="0" smtClean="0"/>
              <a:t>patienter </a:t>
            </a:r>
            <a:r>
              <a:rPr lang="da-DK" sz="1400" dirty="0"/>
              <a:t>og </a:t>
            </a:r>
            <a:r>
              <a:rPr lang="da-DK" sz="1400" dirty="0" smtClean="0"/>
              <a:t>pårørende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771569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4458" y="190297"/>
            <a:ext cx="6315269" cy="5950729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7398328" y="672671"/>
            <a:ext cx="4696690" cy="498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 smtClean="0"/>
              <a:t>”Allerede </a:t>
            </a:r>
            <a:r>
              <a:rPr lang="da-DK" sz="1200" dirty="0"/>
              <a:t>i 2016 blev patientforeningen inviteret med i udviklingen af visionen for det </a:t>
            </a:r>
            <a:r>
              <a:rPr lang="da-DK" sz="1200" dirty="0" smtClean="0"/>
              <a:t>der blev </a:t>
            </a:r>
            <a:r>
              <a:rPr lang="da-DK" sz="1200" dirty="0"/>
              <a:t>grundlaget for den nuværende Steno diabetes Center Nordjylland. Patientforeningen og Regionen har i meget lang tid haft et rigtigt godt samarbejde omkring Diabetes, og dette har fortsat i processen </a:t>
            </a:r>
            <a:r>
              <a:rPr lang="da-DK" sz="1200" dirty="0" smtClean="0"/>
              <a:t>været medvirkende til at </a:t>
            </a:r>
            <a:r>
              <a:rPr lang="da-DK" sz="1200" dirty="0"/>
              <a:t>definere vort nye center. Det har været en meget given spændende </a:t>
            </a:r>
            <a:r>
              <a:rPr lang="da-DK" sz="1200" dirty="0" smtClean="0"/>
              <a:t>proces, </a:t>
            </a:r>
            <a:r>
              <a:rPr lang="da-DK" sz="1200" dirty="0"/>
              <a:t>hvor vi har fået lov at sætte vores aftryk på såvel den bagvedliggende drejebog og den kommende bygning.</a:t>
            </a:r>
          </a:p>
          <a:p>
            <a:r>
              <a:rPr lang="da-DK" sz="1200" dirty="0"/>
              <a:t> </a:t>
            </a:r>
          </a:p>
          <a:p>
            <a:r>
              <a:rPr lang="da-DK" sz="1200" dirty="0"/>
              <a:t>Vi har indgået på lige vilkår med læger, sygeplejersker og </a:t>
            </a:r>
            <a:r>
              <a:rPr lang="da-DK" sz="1200" dirty="0" smtClean="0"/>
              <a:t>andre </a:t>
            </a:r>
            <a:r>
              <a:rPr lang="da-DK" sz="1200" dirty="0"/>
              <a:t>sundhedsprofessionelle, og der er blevet lyttet til vore synspunkter for indretningen af centret. Lige nu hører vi mest om indretning af div. </a:t>
            </a:r>
            <a:r>
              <a:rPr lang="da-DK" sz="1200" dirty="0" smtClean="0"/>
              <a:t>lokaler</a:t>
            </a:r>
            <a:r>
              <a:rPr lang="da-DK" sz="1200" dirty="0"/>
              <a:t>, hvor vi føler at kunne bidrage specielt meget med input til konsultationsrum og vente-områder.</a:t>
            </a:r>
          </a:p>
          <a:p>
            <a:r>
              <a:rPr lang="da-DK" sz="1200" dirty="0"/>
              <a:t> </a:t>
            </a:r>
          </a:p>
          <a:p>
            <a:r>
              <a:rPr lang="da-DK" sz="1200" dirty="0"/>
              <a:t>Vi taler meget om indretning af et konsultationslokale, der skal </a:t>
            </a:r>
            <a:r>
              <a:rPr lang="da-DK" sz="1200" dirty="0" smtClean="0"/>
              <a:t>være </a:t>
            </a:r>
            <a:r>
              <a:rPr lang="da-DK" sz="1200" dirty="0"/>
              <a:t>indbydende. Det skal være et sted, </a:t>
            </a:r>
            <a:r>
              <a:rPr lang="da-DK" sz="1200" dirty="0" smtClean="0"/>
              <a:t>hvor </a:t>
            </a:r>
            <a:r>
              <a:rPr lang="da-DK" sz="1200" dirty="0"/>
              <a:t>man føler sig godt tilpas og tryg ved at være – som giver bedre mulighed for en god dialog, som i dag nogle gange kan være svær at etablere.</a:t>
            </a:r>
          </a:p>
          <a:p>
            <a:r>
              <a:rPr lang="da-DK" sz="1200" dirty="0"/>
              <a:t> </a:t>
            </a:r>
          </a:p>
          <a:p>
            <a:r>
              <a:rPr lang="da-DK" sz="1200" dirty="0"/>
              <a:t>Være-områderne, caféen og muligheden for en "patient til patient" etablering er et andet af vore store fokusområder. SDCN bliver ”vores hus” - et sted man gerne vil komme til og hvor man gerne vil bruge sin tid</a:t>
            </a:r>
            <a:r>
              <a:rPr lang="da-DK" sz="1200" dirty="0" smtClean="0"/>
              <a:t>”</a:t>
            </a:r>
          </a:p>
          <a:p>
            <a:endParaRPr lang="da-DK" sz="1200" dirty="0"/>
          </a:p>
          <a:p>
            <a:r>
              <a:rPr lang="da-DK" sz="1200" dirty="0" smtClean="0"/>
              <a:t> </a:t>
            </a:r>
            <a:r>
              <a:rPr lang="da-DK" sz="1000" dirty="0" smtClean="0"/>
              <a:t>- Patient- og pårørenderepræsentant brugergruppen SDCN</a:t>
            </a:r>
          </a:p>
        </p:txBody>
      </p:sp>
    </p:spTree>
    <p:extLst>
      <p:ext uri="{BB962C8B-B14F-4D97-AF65-F5344CB8AC3E}">
        <p14:creationId xmlns:p14="http://schemas.microsoft.com/office/powerpoint/2010/main" val="3816439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8" y="356552"/>
            <a:ext cx="9068861" cy="1001762"/>
          </a:xfrm>
        </p:spPr>
        <p:txBody>
          <a:bodyPr/>
          <a:lstStyle/>
          <a:p>
            <a:r>
              <a:rPr lang="da-DK" sz="2800" dirty="0" smtClean="0"/>
              <a:t>Case 3 – Tværgående brugergruppe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6291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Tværgående brugerinddragelse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I 2015 udarbejdede Projektafdelingen en handleplan for involvering af patienter og pårørende ift. Nyt Aalborg Universitetshospital.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Arbejdsgrupperne giver input om behov, indretning og ønsker. </a:t>
            </a:r>
            <a:endParaRPr lang="da-DK" sz="500" dirty="0" smtClean="0"/>
          </a:p>
          <a:p>
            <a:r>
              <a:rPr lang="da-DK" sz="2400" dirty="0" smtClean="0"/>
              <a:t>Denne tværgående brugergruppe inddrages i de efterfølgende emner vedr. </a:t>
            </a:r>
            <a:r>
              <a:rPr lang="da-DK" sz="2400" dirty="0" err="1" smtClean="0"/>
              <a:t>wayfinding</a:t>
            </a:r>
            <a:r>
              <a:rPr lang="da-DK" sz="2400" dirty="0" smtClean="0"/>
              <a:t>, adgangsforhold, ventefaciliteter mv.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763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10360"/>
          <a:stretch/>
        </p:blipFill>
        <p:spPr bwMode="auto">
          <a:xfrm>
            <a:off x="0" y="0"/>
            <a:ext cx="12253876" cy="66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 rot="17636794">
            <a:off x="4995569" y="67295"/>
            <a:ext cx="1727886" cy="4826354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5862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  Proces</a:t>
            </a:r>
            <a:r>
              <a:rPr lang="da-DK" dirty="0" smtClean="0"/>
              <a:t> 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Handleplan vedtaget af Region Nordjylland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Patientforeninger, pårørende foreninger inden for både </a:t>
            </a:r>
            <a:r>
              <a:rPr lang="da-DK" sz="2400" dirty="0" err="1" smtClean="0"/>
              <a:t>somatik</a:t>
            </a:r>
            <a:r>
              <a:rPr lang="da-DK" sz="2400" dirty="0" smtClean="0"/>
              <a:t> og Psykiatri blev kontaktet for at udpege deltagere</a:t>
            </a:r>
          </a:p>
          <a:p>
            <a:pPr marL="0" indent="0">
              <a:buNone/>
            </a:pPr>
            <a:endParaRPr lang="da-DK" sz="500" dirty="0" smtClean="0"/>
          </a:p>
          <a:p>
            <a:r>
              <a:rPr lang="da-DK" sz="2400" dirty="0" smtClean="0"/>
              <a:t>Psykiatrien blev bedt om at udpege patienter og pårørende fra </a:t>
            </a:r>
            <a:r>
              <a:rPr lang="da-DK" sz="2400" dirty="0" err="1" smtClean="0"/>
              <a:t>Peerboard</a:t>
            </a:r>
            <a:r>
              <a:rPr lang="da-DK" sz="2800" dirty="0" smtClean="0"/>
              <a:t>.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613962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386" y="356552"/>
            <a:ext cx="8152874" cy="1001762"/>
          </a:xfrm>
        </p:spPr>
        <p:txBody>
          <a:bodyPr/>
          <a:lstStyle/>
          <a:p>
            <a:r>
              <a:rPr lang="da-DK" sz="2800" dirty="0" smtClean="0"/>
              <a:t>Hvordan er møderne struktureret</a:t>
            </a:r>
            <a:br>
              <a:rPr lang="da-DK" sz="2800" dirty="0" smtClean="0"/>
            </a:br>
            <a:r>
              <a:rPr lang="da-DK" sz="2800" dirty="0" smtClean="0"/>
              <a:t>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b="1" dirty="0" smtClean="0"/>
              <a:t>1.Velkomst </a:t>
            </a:r>
            <a:r>
              <a:rPr lang="da-DK" sz="2400" b="1" dirty="0"/>
              <a:t>til brugergruppen v/ John Schermer Stefansen, Kontorchef NAU</a:t>
            </a:r>
            <a:endParaRPr lang="da-DK" sz="2400" dirty="0"/>
          </a:p>
          <a:p>
            <a:r>
              <a:rPr lang="da-DK" sz="2400" b="1" dirty="0" smtClean="0"/>
              <a:t>2.Status </a:t>
            </a:r>
            <a:r>
              <a:rPr lang="da-DK" sz="2400" b="1" dirty="0"/>
              <a:t>på hospitalsbyggerierne v/ John Schermer Stefansen og Helle Andersen</a:t>
            </a:r>
            <a:endParaRPr lang="da-DK" sz="2400" dirty="0"/>
          </a:p>
          <a:p>
            <a:r>
              <a:rPr lang="da-DK" sz="2400" b="1" dirty="0" smtClean="0"/>
              <a:t>3.Emne </a:t>
            </a:r>
            <a:r>
              <a:rPr lang="da-DK" sz="2400" b="1" dirty="0" smtClean="0"/>
              <a:t>1</a:t>
            </a:r>
          </a:p>
          <a:p>
            <a:r>
              <a:rPr lang="da-DK" sz="2400" b="1" dirty="0" smtClean="0"/>
              <a:t>Pause</a:t>
            </a:r>
          </a:p>
          <a:p>
            <a:r>
              <a:rPr lang="da-DK" sz="2400" b="1" dirty="0" smtClean="0"/>
              <a:t>4.Emne </a:t>
            </a:r>
            <a:r>
              <a:rPr lang="da-DK" sz="2400" b="1" dirty="0" smtClean="0"/>
              <a:t>2</a:t>
            </a:r>
          </a:p>
          <a:p>
            <a:r>
              <a:rPr lang="da-DK" sz="2400" b="1" dirty="0" smtClean="0"/>
              <a:t>5.Ordret </a:t>
            </a:r>
            <a:r>
              <a:rPr lang="da-DK" sz="2400" b="1" dirty="0" smtClean="0"/>
              <a:t>er frit </a:t>
            </a:r>
          </a:p>
          <a:p>
            <a:r>
              <a:rPr lang="da-DK" sz="2400" b="1" dirty="0" smtClean="0"/>
              <a:t>6.Evt</a:t>
            </a:r>
            <a:r>
              <a:rPr lang="da-DK" sz="2400" b="1" dirty="0" smtClean="0"/>
              <a:t>. 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2156373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Generel læring om patient- og pårørende inddragelse 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Effektiv og virkningsfuld</a:t>
            </a:r>
          </a:p>
          <a:p>
            <a:r>
              <a:rPr lang="da-DK" sz="2400" dirty="0" smtClean="0"/>
              <a:t>Arbejdsgrupperne skaber god dialog – nye muligheder opstår </a:t>
            </a:r>
          </a:p>
          <a:p>
            <a:r>
              <a:rPr lang="da-DK" sz="2400" dirty="0" smtClean="0"/>
              <a:t>Arbejdsgrupperne opnår en ligeværdig dialog med hinanden med flere ”aha” oplevelser</a:t>
            </a:r>
          </a:p>
          <a:p>
            <a:r>
              <a:rPr lang="da-DK" sz="2400" dirty="0" smtClean="0"/>
              <a:t>Den tværgående brugergruppe – har været effektfuld på en lang række områder – med patient og brugerperspektiv i fokus</a:t>
            </a:r>
          </a:p>
          <a:p>
            <a:r>
              <a:rPr lang="da-DK" sz="2400" dirty="0" smtClean="0"/>
              <a:t>Der skal tages særlige hensyn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68023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Resultater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u="sng" dirty="0" smtClean="0"/>
              <a:t>Fordele:</a:t>
            </a:r>
          </a:p>
          <a:p>
            <a:r>
              <a:rPr lang="da-DK" dirty="0" smtClean="0"/>
              <a:t>Andre perspektiver ind i drøftelsen</a:t>
            </a:r>
          </a:p>
          <a:p>
            <a:r>
              <a:rPr lang="da-DK" dirty="0" smtClean="0"/>
              <a:t>Større hensyn til patienterne og pårørende</a:t>
            </a:r>
          </a:p>
          <a:p>
            <a:r>
              <a:rPr lang="da-DK" dirty="0"/>
              <a:t>B</a:t>
            </a:r>
            <a:r>
              <a:rPr lang="da-DK" dirty="0" smtClean="0"/>
              <a:t>egejstret og interesseret –udfordrer og stiller spørgsmål ved beslutninger</a:t>
            </a:r>
          </a:p>
          <a:p>
            <a:r>
              <a:rPr lang="da-DK" dirty="0" smtClean="0"/>
              <a:t>Gruppen har fungeret godt – de har interesseret sig for hinandens områder</a:t>
            </a:r>
          </a:p>
          <a:p>
            <a:r>
              <a:rPr lang="da-DK" dirty="0" smtClean="0"/>
              <a:t>Gruppen er på møderne blevet orienteret om projekternes fremdrift og er blevet præsenteret for cases, hvor deres input er efterspurgt. </a:t>
            </a:r>
          </a:p>
          <a:p>
            <a:r>
              <a:rPr lang="da-DK" dirty="0" smtClean="0"/>
              <a:t>De har fungeret som ambassadører for projekterne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5328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913339" y="508952"/>
            <a:ext cx="10656887" cy="10017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SE MERE OM PROJEKTET PÅ</a:t>
            </a:r>
            <a:br>
              <a:rPr lang="da-DK" smtClean="0"/>
            </a:br>
            <a:r>
              <a:rPr lang="da-DK" sz="6000" smtClean="0">
                <a:hlinkClick r:id="rId3"/>
              </a:rPr>
              <a:t>WWW.NAU.RN.DK</a:t>
            </a:r>
            <a:endParaRPr lang="da-DK" sz="6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750"/>
            <a:ext cx="12241162" cy="7956756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065739" y="661352"/>
            <a:ext cx="10656887" cy="10017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SE MERE OM PROJEKTET PÅ</a:t>
            </a:r>
            <a:br>
              <a:rPr lang="da-DK" smtClean="0"/>
            </a:br>
            <a:r>
              <a:rPr lang="da-DK" sz="6000" smtClean="0">
                <a:hlinkClick r:id="rId3"/>
              </a:rPr>
              <a:t>WWW.NAU.RN.DK</a:t>
            </a:r>
            <a:endParaRPr lang="da-DK" sz="6000" dirty="0"/>
          </a:p>
        </p:txBody>
      </p:sp>
    </p:spTree>
    <p:extLst>
      <p:ext uri="{BB962C8B-B14F-4D97-AF65-F5344CB8AC3E}">
        <p14:creationId xmlns:p14="http://schemas.microsoft.com/office/powerpoint/2010/main" val="344102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10747" b="7665"/>
          <a:stretch/>
        </p:blipFill>
        <p:spPr>
          <a:xfrm>
            <a:off x="161925" y="18000"/>
            <a:ext cx="11868901" cy="6840000"/>
          </a:xfrm>
        </p:spPr>
      </p:pic>
    </p:spTree>
    <p:extLst>
      <p:ext uri="{BB962C8B-B14F-4D97-AF65-F5344CB8AC3E}">
        <p14:creationId xmlns:p14="http://schemas.microsoft.com/office/powerpoint/2010/main" val="160443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Region Nordjyllands politik for patientinddragelse 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5175" y="1358314"/>
            <a:ext cx="9836150" cy="5071061"/>
          </a:xfrm>
        </p:spPr>
        <p:txBody>
          <a:bodyPr/>
          <a:lstStyle/>
          <a:p>
            <a:r>
              <a:rPr lang="da-DK" sz="2400" dirty="0"/>
              <a:t>V</a:t>
            </a:r>
            <a:r>
              <a:rPr lang="da-DK" dirty="0"/>
              <a:t>i informerer om relevante behandlingsmuligheder og træffer beslutninger om behandling i tæt dialog med </a:t>
            </a:r>
            <a:r>
              <a:rPr lang="da-DK" dirty="0" smtClean="0"/>
              <a:t>patienten</a:t>
            </a:r>
          </a:p>
          <a:p>
            <a:pPr marL="0" indent="0">
              <a:buNone/>
            </a:pPr>
            <a:r>
              <a:rPr lang="da-DK" sz="500" dirty="0"/>
              <a:t/>
            </a:r>
            <a:br>
              <a:rPr lang="da-DK" sz="500" dirty="0"/>
            </a:br>
            <a:r>
              <a:rPr lang="da-DK" dirty="0"/>
              <a:t>• </a:t>
            </a:r>
            <a:r>
              <a:rPr lang="da-DK" sz="2400" dirty="0"/>
              <a:t>V</a:t>
            </a:r>
            <a:r>
              <a:rPr lang="da-DK" dirty="0"/>
              <a:t>i efterspørger og anvender systematisk patienters og pårørendes viden og ressourcer i </a:t>
            </a:r>
            <a:r>
              <a:rPr lang="da-DK" dirty="0" smtClean="0"/>
              <a:t>patientforløbet</a:t>
            </a:r>
          </a:p>
          <a:p>
            <a:r>
              <a:rPr lang="da-DK" sz="2400" dirty="0" smtClean="0">
                <a:solidFill>
                  <a:srgbClr val="FFC000"/>
                </a:solidFill>
              </a:rPr>
              <a:t>V</a:t>
            </a:r>
            <a:r>
              <a:rPr lang="da-DK" dirty="0" smtClean="0">
                <a:solidFill>
                  <a:srgbClr val="FFC000"/>
                </a:solidFill>
              </a:rPr>
              <a:t>i </a:t>
            </a:r>
            <a:r>
              <a:rPr lang="da-DK" dirty="0">
                <a:solidFill>
                  <a:srgbClr val="FFC000"/>
                </a:solidFill>
              </a:rPr>
              <a:t>giver patienter og pårørende mulighed for at tage mest muligt </a:t>
            </a:r>
            <a:r>
              <a:rPr lang="da-DK" dirty="0" smtClean="0">
                <a:solidFill>
                  <a:srgbClr val="FFC000"/>
                </a:solidFill>
              </a:rPr>
              <a:t>ansvar</a:t>
            </a:r>
          </a:p>
          <a:p>
            <a:r>
              <a:rPr lang="da-DK" sz="2400" dirty="0" smtClean="0">
                <a:solidFill>
                  <a:srgbClr val="FFC000"/>
                </a:solidFill>
              </a:rPr>
              <a:t>V</a:t>
            </a:r>
            <a:r>
              <a:rPr lang="da-DK" dirty="0" smtClean="0">
                <a:solidFill>
                  <a:srgbClr val="FFC000"/>
                </a:solidFill>
              </a:rPr>
              <a:t>i </a:t>
            </a:r>
            <a:r>
              <a:rPr lang="da-DK" dirty="0">
                <a:solidFill>
                  <a:srgbClr val="FFC000"/>
                </a:solidFill>
              </a:rPr>
              <a:t>indbyder til, at patienter og pårørende bliver set, hørt og stiller </a:t>
            </a:r>
            <a:r>
              <a:rPr lang="da-DK" dirty="0" smtClean="0">
                <a:solidFill>
                  <a:srgbClr val="FFC000"/>
                </a:solidFill>
              </a:rPr>
              <a:t>spørgsmål</a:t>
            </a:r>
          </a:p>
          <a:p>
            <a:r>
              <a:rPr lang="da-DK" sz="2400" dirty="0" smtClean="0">
                <a:solidFill>
                  <a:srgbClr val="FFC000"/>
                </a:solidFill>
              </a:rPr>
              <a:t>V</a:t>
            </a:r>
            <a:r>
              <a:rPr lang="da-DK" dirty="0" smtClean="0">
                <a:solidFill>
                  <a:srgbClr val="FFC000"/>
                </a:solidFill>
              </a:rPr>
              <a:t>i </a:t>
            </a:r>
            <a:r>
              <a:rPr lang="da-DK" dirty="0">
                <a:solidFill>
                  <a:srgbClr val="FFC000"/>
                </a:solidFill>
              </a:rPr>
              <a:t>tilpasser arbejdsgange, procedurer, rutiner og hverdag til patienter og </a:t>
            </a:r>
            <a:r>
              <a:rPr lang="da-DK" dirty="0" smtClean="0">
                <a:solidFill>
                  <a:srgbClr val="FFC000"/>
                </a:solidFill>
              </a:rPr>
              <a:t>pårørende</a:t>
            </a:r>
          </a:p>
          <a:p>
            <a:r>
              <a:rPr lang="da-DK" sz="2400" dirty="0" smtClean="0"/>
              <a:t>V</a:t>
            </a:r>
            <a:r>
              <a:rPr lang="da-DK" dirty="0" smtClean="0"/>
              <a:t>i </a:t>
            </a:r>
            <a:r>
              <a:rPr lang="da-DK" dirty="0"/>
              <a:t>inddrager, støtter og drager omsorg for </a:t>
            </a:r>
            <a:r>
              <a:rPr lang="da-DK" dirty="0" smtClean="0"/>
              <a:t>pårørende</a:t>
            </a:r>
          </a:p>
          <a:p>
            <a:r>
              <a:rPr lang="da-DK" sz="2400" dirty="0" smtClean="0"/>
              <a:t>V</a:t>
            </a:r>
            <a:r>
              <a:rPr lang="da-DK" dirty="0" smtClean="0"/>
              <a:t>i </a:t>
            </a:r>
            <a:r>
              <a:rPr lang="da-DK" dirty="0"/>
              <a:t>undersøger og anvender patienters og pårørendes oplevelser af kvaliteten af </a:t>
            </a:r>
            <a:r>
              <a:rPr lang="da-DK" dirty="0" smtClean="0"/>
              <a:t>behandlingen</a:t>
            </a:r>
          </a:p>
          <a:p>
            <a:r>
              <a:rPr lang="da-DK" sz="2400" dirty="0" smtClean="0">
                <a:solidFill>
                  <a:srgbClr val="FFC000"/>
                </a:solidFill>
              </a:rPr>
              <a:t>V</a:t>
            </a:r>
            <a:r>
              <a:rPr lang="da-DK" dirty="0" smtClean="0">
                <a:solidFill>
                  <a:srgbClr val="FFC000"/>
                </a:solidFill>
              </a:rPr>
              <a:t>i </a:t>
            </a:r>
            <a:r>
              <a:rPr lang="da-DK" dirty="0">
                <a:solidFill>
                  <a:srgbClr val="FFC000"/>
                </a:solidFill>
              </a:rPr>
              <a:t>inddrager patienter og pårørende i udviklingen af vores organisation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2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Inddragelse af patienter og pårørende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800" u="sng" dirty="0" smtClean="0"/>
              <a:t>Patient inddragelse handler om forståelsen for: </a:t>
            </a:r>
          </a:p>
          <a:p>
            <a:r>
              <a:rPr lang="da-DK" sz="2800" dirty="0" smtClean="0"/>
              <a:t>at patienter er </a:t>
            </a:r>
            <a:r>
              <a:rPr lang="da-DK" sz="2800" u="sng" dirty="0" smtClean="0"/>
              <a:t>eksperter i eget liv </a:t>
            </a:r>
            <a:r>
              <a:rPr lang="da-DK" sz="2800" dirty="0" smtClean="0"/>
              <a:t>og kan pege på det, som er vigtigt for dem.</a:t>
            </a:r>
          </a:p>
          <a:p>
            <a:r>
              <a:rPr lang="da-DK" sz="2800" dirty="0" smtClean="0"/>
              <a:t>at patienter </a:t>
            </a:r>
            <a:r>
              <a:rPr lang="da-DK" sz="2800" u="sng" dirty="0" smtClean="0"/>
              <a:t>gerne vil være aktive</a:t>
            </a:r>
            <a:r>
              <a:rPr lang="da-DK" sz="2800" dirty="0" smtClean="0"/>
              <a:t> i eget behandlingsforløb og har behov for at blive inddraget.</a:t>
            </a:r>
          </a:p>
          <a:p>
            <a:r>
              <a:rPr lang="da-DK" sz="2800" dirty="0" smtClean="0"/>
              <a:t>Pårørende som aktiv ressource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92912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Region Nordjylland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29832" t="10387" r="31751" b="18295"/>
          <a:stretch/>
        </p:blipFill>
        <p:spPr>
          <a:xfrm>
            <a:off x="760939" y="1488296"/>
            <a:ext cx="5303500" cy="5292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981614" y="1488296"/>
            <a:ext cx="1532964" cy="1613647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6" name="Ellipse 5"/>
          <p:cNvSpPr/>
          <p:nvPr/>
        </p:nvSpPr>
        <p:spPr>
          <a:xfrm>
            <a:off x="4475522" y="2295119"/>
            <a:ext cx="1465729" cy="149262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1267407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Udgangspunkt for dagen 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/>
              <a:t>Oplægget vil tage udgangspunkt i tre eksempler på forskellige </a:t>
            </a:r>
            <a:r>
              <a:rPr lang="da-DK" sz="2400" dirty="0" smtClean="0">
                <a:solidFill>
                  <a:schemeClr val="tx1"/>
                </a:solidFill>
              </a:rPr>
              <a:t>cases</a:t>
            </a:r>
            <a:r>
              <a:rPr lang="da-DK" sz="2400" dirty="0" smtClean="0"/>
              <a:t>, hvor Projektafdelingen fra NAU har anvendt patient- og pårørende inddragelse.</a:t>
            </a:r>
          </a:p>
          <a:p>
            <a:pPr marL="0" indent="0">
              <a:buNone/>
            </a:pPr>
            <a:r>
              <a:rPr lang="da-DK" sz="2400" dirty="0"/>
              <a:t> </a:t>
            </a:r>
            <a:r>
              <a:rPr lang="da-DK" sz="2400" dirty="0" smtClean="0"/>
              <a:t>    1. Nyt Aalborg Psykiatrisk Hospital </a:t>
            </a:r>
          </a:p>
          <a:p>
            <a:pPr marL="0" indent="0">
              <a:buNone/>
            </a:pPr>
            <a:r>
              <a:rPr lang="da-DK" sz="2400" dirty="0"/>
              <a:t> </a:t>
            </a:r>
            <a:r>
              <a:rPr lang="da-DK" sz="2400" dirty="0" smtClean="0"/>
              <a:t>    2. Steno/Diabetes Center </a:t>
            </a:r>
          </a:p>
          <a:p>
            <a:pPr marL="0" indent="0">
              <a:buNone/>
            </a:pPr>
            <a:r>
              <a:rPr lang="da-DK" sz="2400" dirty="0"/>
              <a:t> </a:t>
            </a:r>
            <a:r>
              <a:rPr lang="da-DK" sz="2400" dirty="0" smtClean="0"/>
              <a:t>    3. Tværgående Arbejdsgruppe – patienter </a:t>
            </a:r>
            <a:r>
              <a:rPr lang="da-DK" sz="2400" dirty="0"/>
              <a:t>og </a:t>
            </a:r>
            <a:r>
              <a:rPr lang="da-DK" sz="2400" dirty="0" smtClean="0"/>
              <a:t>   ,     </a:t>
            </a:r>
          </a:p>
          <a:p>
            <a:pPr marL="0" indent="0">
              <a:buNone/>
            </a:pPr>
            <a:r>
              <a:rPr lang="da-DK" sz="2400" dirty="0"/>
              <a:t>        </a:t>
            </a:r>
            <a:r>
              <a:rPr lang="da-DK" sz="2400" dirty="0" smtClean="0"/>
              <a:t> pårørende fra </a:t>
            </a:r>
            <a:r>
              <a:rPr lang="da-DK" sz="2400" dirty="0"/>
              <a:t>både </a:t>
            </a:r>
            <a:r>
              <a:rPr lang="da-DK" sz="2400" dirty="0" err="1"/>
              <a:t>somatik</a:t>
            </a:r>
            <a:r>
              <a:rPr lang="da-DK" sz="2400" dirty="0"/>
              <a:t> og psykiatri</a:t>
            </a:r>
          </a:p>
          <a:p>
            <a:pPr marL="0" indent="0">
              <a:buNone/>
            </a:pPr>
            <a:endParaRPr lang="da-DK" sz="2200" dirty="0" smtClean="0"/>
          </a:p>
        </p:txBody>
      </p:sp>
    </p:spTree>
    <p:extLst>
      <p:ext uri="{BB962C8B-B14F-4D97-AF65-F5344CB8AC3E}">
        <p14:creationId xmlns:p14="http://schemas.microsoft.com/office/powerpoint/2010/main" val="8188970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&gt;%SD_OFF_Institute%&lt;/value&gt;&#10;    &lt;postfix&gt;&lt;/postfix&gt;&#10;  &lt;/element&gt;&#10;  &lt;element&gt;&#10;    &lt;prefix&gt;&amp;#11;&lt;/prefix&gt;&#10;    &lt;value&gt;%USR_Department%&lt;/value&gt;&#10;    &lt;postfix&gt;&lt;/postfix&gt;&#10;  &lt;/element&gt;&#10;  &lt;element&gt;&#10;    &lt;prefix&gt;&amp;#11;&lt;/prefix&gt;&#10;    &lt;value&gt;%USR_Speciality%&lt;/value&gt;&#10;    &lt;postfix&gt;&lt;/postfix&gt;&#10;  &lt;/element&gt;&#10;  &lt;element&gt;&#10;    &lt;prefix&gt;&amp;#11;&lt;/prefix&gt;&#10;    &lt;value&gt;%USR_Unit%&lt;/value&gt;&#10;    &lt;postfix&gt;&lt;/postfix&gt;&#10;  &lt;/element&gt;&#10;  &lt;element&gt;&#10;    &lt;prefix&gt;&amp;#11;&lt;/prefix&gt;&#10;    &lt;value&gt;%USR_Email%&lt;/value&gt;&#10;    &lt;postfix&gt;&lt;/postfix&gt;&#10;  &lt;/element&gt;&#10;    &lt;element&gt;&#10;    &lt;prefix&gt;&amp;#11;&lt;/prefix&gt;&#10;    &lt;value&gt;%USR_DirectPhone%&lt;/value&gt;&#10;    &lt;postfix&gt;&lt;/postfix&gt;&#10;  &lt;/element&gt;&#10;&#10;&lt;/content&gt;"/>
</p:tagLst>
</file>

<file path=ppt/theme/theme1.xml><?xml version="1.0" encoding="utf-8"?>
<a:theme xmlns:a="http://schemas.openxmlformats.org/drawingml/2006/main" name="Blank">
  <a:themeElements>
    <a:clrScheme name="Sundhed_Blå">
      <a:dk1>
        <a:sysClr val="windowText" lastClr="000000"/>
      </a:dk1>
      <a:lt1>
        <a:srgbClr val="FFFFFF"/>
      </a:lt1>
      <a:dk2>
        <a:srgbClr val="003145"/>
      </a:dk2>
      <a:lt2>
        <a:srgbClr val="ADC2C7"/>
      </a:lt2>
      <a:accent1>
        <a:srgbClr val="006983"/>
      </a:accent1>
      <a:accent2>
        <a:srgbClr val="1BD1FF"/>
      </a:accent2>
      <a:accent3>
        <a:srgbClr val="004150"/>
      </a:accent3>
      <a:accent4>
        <a:srgbClr val="3C8A2E"/>
      </a:accent4>
      <a:accent5>
        <a:srgbClr val="228E7C"/>
      </a:accent5>
      <a:accent6>
        <a:srgbClr val="002060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B6E132A5-DA0B-4316-9FD5-999C043CDA5E}" vid="{FA44E69A-D792-473E-ABF5-BEEEDBAC2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undhed_Blå">
    <a:dk1>
      <a:sysClr val="windowText" lastClr="000000"/>
    </a:dk1>
    <a:lt1>
      <a:srgbClr val="FFFFFF"/>
    </a:lt1>
    <a:dk2>
      <a:srgbClr val="003145"/>
    </a:dk2>
    <a:lt2>
      <a:srgbClr val="ADC2C7"/>
    </a:lt2>
    <a:accent1>
      <a:srgbClr val="006983"/>
    </a:accent1>
    <a:accent2>
      <a:srgbClr val="1BD1FF"/>
    </a:accent2>
    <a:accent3>
      <a:srgbClr val="004150"/>
    </a:accent3>
    <a:accent4>
      <a:srgbClr val="3C8A2E"/>
    </a:accent4>
    <a:accent5>
      <a:srgbClr val="228E7C"/>
    </a:accent5>
    <a:accent6>
      <a:srgbClr val="002060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1137</TotalTime>
  <Words>1657</Words>
  <Application>Microsoft Office PowerPoint</Application>
  <PresentationFormat>Widescreen</PresentationFormat>
  <Paragraphs>249</Paragraphs>
  <Slides>44</Slides>
  <Notes>44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44</vt:i4>
      </vt:variant>
    </vt:vector>
  </HeadingPairs>
  <TitlesOfParts>
    <vt:vector size="47" baseType="lpstr">
      <vt:lpstr>Arial</vt:lpstr>
      <vt:lpstr>Calibri</vt:lpstr>
      <vt:lpstr>Blank</vt:lpstr>
      <vt:lpstr>Brugerinddragelse af patienter og pårørende v/ John Schermer Stefansen og Helle Andersen</vt:lpstr>
      <vt:lpstr>Formålet med i dag</vt:lpstr>
      <vt:lpstr>PowerPoint-præsentation</vt:lpstr>
      <vt:lpstr>PowerPoint-præsentation</vt:lpstr>
      <vt:lpstr>PowerPoint-præsentation</vt:lpstr>
      <vt:lpstr>Region Nordjyllands politik for patientinddragelse </vt:lpstr>
      <vt:lpstr>Inddragelse af patienter og pårørende</vt:lpstr>
      <vt:lpstr>Region Nordjylland</vt:lpstr>
      <vt:lpstr>Udgangspunkt for dagen </vt:lpstr>
      <vt:lpstr>Psykiatrien - </vt:lpstr>
      <vt:lpstr>Patienter og pårørende i arbejdsgrupper </vt:lpstr>
      <vt:lpstr>Psykiatriens PeerBoard  </vt:lpstr>
      <vt:lpstr>Peerboard </vt:lpstr>
      <vt:lpstr>Hvilke bekymringer havde vi?</vt:lpstr>
      <vt:lpstr>Eksempler på patient og pårørende inddragelse </vt:lpstr>
      <vt:lpstr>Eksempel 1 – Intensiv arbejdsgruppe </vt:lpstr>
      <vt:lpstr>Eksempel 1 – Intensiv arbejdsgruppe</vt:lpstr>
      <vt:lpstr>Eksempel 1- Intensiv arbejdsgruppe - Konklusion</vt:lpstr>
      <vt:lpstr>  Eksempel 1- intensiv arbejdsgruppe – Resultat </vt:lpstr>
      <vt:lpstr>Eksempel 2 - Psykiatrisk Skadestue</vt:lpstr>
      <vt:lpstr>Eksempel  2 – Psykiatrisk Skadestue </vt:lpstr>
      <vt:lpstr>    Eksempel 2– Psykiatrisk Skadestue Konklusion </vt:lpstr>
      <vt:lpstr>Eksempel 2: Psykiatrisk Skadestues venteareal</vt:lpstr>
      <vt:lpstr>PowerPoint-præsentation</vt:lpstr>
      <vt:lpstr>Eksempel 3– Intensiv</vt:lpstr>
      <vt:lpstr>Eksempel 3 – Intensiv </vt:lpstr>
      <vt:lpstr>Eksempel 3 – Intensiv opholdsareal </vt:lpstr>
      <vt:lpstr>Eksempel 3 – Intensiv Ophold</vt:lpstr>
      <vt:lpstr>Eksempel 3 – Intensiv ophold</vt:lpstr>
      <vt:lpstr>Eksempel 3 – intensiv ophold</vt:lpstr>
      <vt:lpstr>Eksempel 3 – Intensiv ophold</vt:lpstr>
      <vt:lpstr>CASE 2 – Steno/diabetes Center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Case 3 – Tværgående brugergruppe</vt:lpstr>
      <vt:lpstr>Tværgående brugerinddragelse</vt:lpstr>
      <vt:lpstr>  Proces  </vt:lpstr>
      <vt:lpstr>Hvordan er møderne struktureret  </vt:lpstr>
      <vt:lpstr>Generel læring om patient- og pårørende inddragelse  </vt:lpstr>
      <vt:lpstr>Resultater </vt:lpstr>
      <vt:lpstr>PowerPoint-præsentation</vt:lpstr>
    </vt:vector>
  </TitlesOfParts>
  <Company>Region Nordjylland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Helle Andersen / Region Nordjylland</dc:creator>
  <cp:lastModifiedBy>Helle Andersen / Region Nordjylland</cp:lastModifiedBy>
  <cp:revision>74</cp:revision>
  <cp:lastPrinted>2019-09-16T13:01:40Z</cp:lastPrinted>
  <dcterms:created xsi:type="dcterms:W3CDTF">2019-09-12T06:14:45Z</dcterms:created>
  <dcterms:modified xsi:type="dcterms:W3CDTF">2019-10-21T06:04:37Z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ArtworkDefinitionTemplate">
    <vt:lpwstr>Presentation</vt:lpwstr>
  </property>
  <property fmtid="{D5CDD505-2E9C-101B-9397-08002B2CF9AE}" pid="4" name="HelpDocument">
    <vt:lpwstr>Region Nordjylland.html</vt:lpwstr>
  </property>
  <property fmtid="{D5CDD505-2E9C-101B-9397-08002B2CF9AE}" pid="5" name="RunSetTextContentFromTag">
    <vt:lpwstr>True</vt:lpwstr>
  </property>
  <property fmtid="{D5CDD505-2E9C-101B-9397-08002B2CF9AE}" pid="6" name="SD_DocumentLanguageString">
    <vt:lpwstr>Dansk</vt:lpwstr>
  </property>
  <property fmtid="{D5CDD505-2E9C-101B-9397-08002B2CF9AE}" pid="7" name="SD_CtlText_Usersettings_Userprofile">
    <vt:lpwstr>Helle Andersen SK</vt:lpwstr>
  </property>
  <property fmtid="{D5CDD505-2E9C-101B-9397-08002B2CF9AE}" pid="8" name="SD_UserprofileName">
    <vt:lpwstr>Helle Andersen SK</vt:lpwstr>
  </property>
  <property fmtid="{D5CDD505-2E9C-101B-9397-08002B2CF9AE}" pid="9" name="SD_OFF_ID">
    <vt:lpwstr>42</vt:lpwstr>
  </property>
  <property fmtid="{D5CDD505-2E9C-101B-9397-08002B2CF9AE}" pid="10" name="CurrentOfficeID">
    <vt:lpwstr>42</vt:lpwstr>
  </property>
  <property fmtid="{D5CDD505-2E9C-101B-9397-08002B2CF9AE}" pid="11" name="SD_OFF_DisplayName">
    <vt:lpwstr>Nyt Aalborg Universitetshospital</vt:lpwstr>
  </property>
  <property fmtid="{D5CDD505-2E9C-101B-9397-08002B2CF9AE}" pid="12" name="SD_OFF_Institute">
    <vt:lpwstr>Nyt Aalborg Universitetshospital</vt:lpwstr>
  </property>
  <property fmtid="{D5CDD505-2E9C-101B-9397-08002B2CF9AE}" pid="13" name="SD_OFF_Institute_en-GB">
    <vt:lpwstr>Nyt Aalborg Universitetshospital</vt:lpwstr>
  </property>
  <property fmtid="{D5CDD505-2E9C-101B-9397-08002B2CF9AE}" pid="14" name="SD_OFF_MandatoryDepartment">
    <vt:lpwstr>(ingen)</vt:lpwstr>
  </property>
  <property fmtid="{D5CDD505-2E9C-101B-9397-08002B2CF9AE}" pid="15" name="SD_OFF_MandatoryDepartment_en-GB">
    <vt:lpwstr>(none)</vt:lpwstr>
  </property>
  <property fmtid="{D5CDD505-2E9C-101B-9397-08002B2CF9AE}" pid="16" name="SD_OFF_ColorDefinition">
    <vt:lpwstr>Blue</vt:lpwstr>
  </property>
  <property fmtid="{D5CDD505-2E9C-101B-9397-08002B2CF9AE}" pid="17" name="SD_OFF_LogoFileName">
    <vt:lpwstr>NytAalborgUniversitetshospital</vt:lpwstr>
  </property>
  <property fmtid="{D5CDD505-2E9C-101B-9397-08002B2CF9AE}" pid="18" name="SD_DocumentLanguage">
    <vt:lpwstr>da-DK</vt:lpwstr>
  </property>
  <property fmtid="{D5CDD505-2E9C-101B-9397-08002B2CF9AE}" pid="19" name="LastCompletedArtworkDefinition">
    <vt:lpwstr>RegionN</vt:lpwstr>
  </property>
  <property fmtid="{D5CDD505-2E9C-101B-9397-08002B2CF9AE}" pid="20" name="LastColorSetFilter">
    <vt:lpwstr>BlueWhite*</vt:lpwstr>
  </property>
  <property fmtid="{D5CDD505-2E9C-101B-9397-08002B2CF9AE}" pid="21" name="ColorExtensionSet">
    <vt:lpwstr>BlueWhiteOne</vt:lpwstr>
  </property>
  <property fmtid="{D5CDD505-2E9C-101B-9397-08002B2CF9AE}" pid="22" name="ColorDefinition">
    <vt:lpwstr>Blue</vt:lpwstr>
  </property>
  <property fmtid="{D5CDD505-2E9C-101B-9397-08002B2CF9AE}" pid="23" name="USR_Name">
    <vt:lpwstr>Helle Andersen</vt:lpwstr>
  </property>
  <property fmtid="{D5CDD505-2E9C-101B-9397-08002B2CF9AE}" pid="24" name="USR_Title">
    <vt:lpwstr>Planlægningsmedarbejder</vt:lpwstr>
  </property>
  <property fmtid="{D5CDD505-2E9C-101B-9397-08002B2CF9AE}" pid="25" name="USR_DirectPhone">
    <vt:lpwstr>+4530338283</vt:lpwstr>
  </property>
  <property fmtid="{D5CDD505-2E9C-101B-9397-08002B2CF9AE}" pid="26" name="USR_Email">
    <vt:lpwstr>heland@rn.dk</vt:lpwstr>
  </property>
  <property fmtid="{D5CDD505-2E9C-101B-9397-08002B2CF9AE}" pid="27" name="USR_Department">
    <vt:lpwstr>Plan og Struktur</vt:lpwstr>
  </property>
  <property fmtid="{D5CDD505-2E9C-101B-9397-08002B2CF9AE}" pid="28" name="USR_Speciality">
    <vt:lpwstr/>
  </property>
  <property fmtid="{D5CDD505-2E9C-101B-9397-08002B2CF9AE}" pid="29" name="USR_Unit">
    <vt:lpwstr/>
  </property>
  <property fmtid="{D5CDD505-2E9C-101B-9397-08002B2CF9AE}" pid="30" name="USR_AddressOne">
    <vt:lpwstr>Hospitalsbyen 1</vt:lpwstr>
  </property>
  <property fmtid="{D5CDD505-2E9C-101B-9397-08002B2CF9AE}" pid="31" name="USR_AddressTwo">
    <vt:lpwstr/>
  </property>
  <property fmtid="{D5CDD505-2E9C-101B-9397-08002B2CF9AE}" pid="32" name="USR_AddressThree">
    <vt:lpwstr>9260 Gistrup</vt:lpwstr>
  </property>
  <property fmtid="{D5CDD505-2E9C-101B-9397-08002B2CF9AE}" pid="33" name="USR_BusinessPhone">
    <vt:lpwstr/>
  </property>
  <property fmtid="{D5CDD505-2E9C-101B-9397-08002B2CF9AE}" pid="34" name="USR_Web">
    <vt:lpwstr/>
  </property>
  <property fmtid="{D5CDD505-2E9C-101B-9397-08002B2CF9AE}" pid="35" name="USR_FreeText">
    <vt:lpwstr/>
  </property>
  <property fmtid="{D5CDD505-2E9C-101B-9397-08002B2CF9AE}" pid="36" name="OVE_ReturnAddress">
    <vt:lpwstr/>
  </property>
  <property fmtid="{D5CDD505-2E9C-101B-9397-08002B2CF9AE}" pid="37" name="USR_Signature1">
    <vt:lpwstr>Helle Andersen</vt:lpwstr>
  </property>
  <property fmtid="{D5CDD505-2E9C-101B-9397-08002B2CF9AE}" pid="38" name="USR_SignatureTitle1">
    <vt:lpwstr>Projektmedarbejder</vt:lpwstr>
  </property>
  <property fmtid="{D5CDD505-2E9C-101B-9397-08002B2CF9AE}" pid="39" name="DocumentInfoFinished">
    <vt:lpwstr>True</vt:lpwstr>
  </property>
</Properties>
</file>